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91" r:id="rId3"/>
    <p:sldId id="304" r:id="rId4"/>
    <p:sldId id="296" r:id="rId5"/>
    <p:sldId id="295" r:id="rId6"/>
    <p:sldId id="308" r:id="rId7"/>
    <p:sldId id="307" r:id="rId8"/>
    <p:sldId id="290" r:id="rId9"/>
    <p:sldId id="270" r:id="rId10"/>
    <p:sldId id="271" r:id="rId11"/>
    <p:sldId id="272" r:id="rId12"/>
    <p:sldId id="279" r:id="rId13"/>
    <p:sldId id="305" r:id="rId14"/>
    <p:sldId id="306" r:id="rId15"/>
    <p:sldId id="30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 autoAdjust="0"/>
    <p:restoredTop sz="92804" autoAdjust="0"/>
  </p:normalViewPr>
  <p:slideViewPr>
    <p:cSldViewPr showGuides="1">
      <p:cViewPr varScale="1">
        <p:scale>
          <a:sx n="84" d="100"/>
          <a:sy n="84" d="100"/>
        </p:scale>
        <p:origin x="1026" y="78"/>
      </p:cViewPr>
      <p:guideLst>
        <p:guide orient="horz" pos="80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8AA8-1DD8-4E37-9792-3DD01A183D42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2621-2A78-4145-9F8B-F6D8BF4BB0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2621-2A78-4145-9F8B-F6D8BF4BB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1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81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2621-2A78-4145-9F8B-F6D8BF4BB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2621-2A78-4145-9F8B-F6D8BF4BB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2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21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2621-2A78-4145-9F8B-F6D8BF4BB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9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10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98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59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6966"/>
            <a:ext cx="1350240" cy="664584"/>
          </a:xfrm>
          <a:prstGeom prst="rect">
            <a:avLst/>
          </a:prstGeom>
        </p:spPr>
      </p:pic>
      <p:pic>
        <p:nvPicPr>
          <p:cNvPr id="20" name="Picture 2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54423"/>
            <a:ext cx="884627" cy="23941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2009378"/>
            <a:ext cx="7484368" cy="189279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spc="-8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048" y="3902174"/>
            <a:ext cx="6603854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0" t="33971" r="27171" b="34978"/>
          <a:stretch/>
        </p:blipFill>
        <p:spPr>
          <a:xfrm>
            <a:off x="459548" y="267494"/>
            <a:ext cx="2520280" cy="1201255"/>
          </a:xfrm>
          <a:prstGeom prst="rect">
            <a:avLst/>
          </a:prstGeom>
        </p:spPr>
      </p:pic>
      <p:sp>
        <p:nvSpPr>
          <p:cNvPr id="2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14451"/>
            <a:ext cx="7620000" cy="32801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606E-00CD-442F-B03C-E5061146A3F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4874388"/>
            <a:ext cx="428629" cy="21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fld id="{839D606E-00CD-442F-B03C-E5061146A3F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40462" y="482080"/>
            <a:ext cx="6539594" cy="432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1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342899" y="1144191"/>
            <a:ext cx="8429625" cy="3131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400" b="1">
                <a:solidFill>
                  <a:srgbClr val="07408F"/>
                </a:solidFill>
                <a:latin typeface="+mn-lt"/>
              </a:defRPr>
            </a:lvl2pPr>
            <a:lvl3pPr marL="685800" indent="0">
              <a:buNone/>
              <a:defRPr sz="1400" b="1">
                <a:solidFill>
                  <a:srgbClr val="07408F"/>
                </a:solidFill>
                <a:latin typeface="+mn-lt"/>
              </a:defRPr>
            </a:lvl3pPr>
            <a:lvl4pPr marL="1028700" indent="0">
              <a:buNone/>
              <a:defRPr sz="1400" b="1">
                <a:solidFill>
                  <a:srgbClr val="07408F"/>
                </a:solidFill>
                <a:latin typeface="+mn-lt"/>
              </a:defRPr>
            </a:lvl4pPr>
            <a:lvl5pPr marL="1371600" indent="0">
              <a:buNone/>
              <a:defRPr sz="14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8288" y="4825608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4874388"/>
            <a:ext cx="428629" cy="217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fld id="{839D606E-00CD-442F-B03C-E5061146A3F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32512" r="24914" b="33744"/>
          <a:stretch/>
        </p:blipFill>
        <p:spPr>
          <a:xfrm>
            <a:off x="6899680" y="136443"/>
            <a:ext cx="2064808" cy="995147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4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496944" cy="1964803"/>
          </a:xfrm>
        </p:spPr>
        <p:txBody>
          <a:bodyPr/>
          <a:lstStyle/>
          <a:p>
            <a:pPr>
              <a:tabLst>
                <a:tab pos="1339850" algn="l"/>
                <a:tab pos="1435100" algn="l"/>
              </a:tabLst>
            </a:pP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fABs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ragmentation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3651870"/>
            <a:ext cx="7272808" cy="685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</a:rPr>
              <a:t>WHERE IS The </a:t>
            </a:r>
            <a:r>
              <a:rPr lang="en-US" sz="2400"/>
              <a:t>added valuE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sp>
        <p:nvSpPr>
          <p:cNvPr id="9" name="Forma a L 8"/>
          <p:cNvSpPr/>
          <p:nvPr/>
        </p:nvSpPr>
        <p:spPr>
          <a:xfrm rot="10800000" flipV="1">
            <a:off x="7740352" y="2685633"/>
            <a:ext cx="1054050" cy="652008"/>
          </a:xfrm>
          <a:prstGeom prst="corner">
            <a:avLst>
              <a:gd name="adj1" fmla="val 20569"/>
              <a:gd name="adj2" fmla="val 105145"/>
            </a:avLst>
          </a:prstGeom>
          <a:solidFill>
            <a:schemeClr val="bg2">
              <a:lumMod val="9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a L 19"/>
          <p:cNvSpPr>
            <a:spLocks noChangeAspect="1"/>
          </p:cNvSpPr>
          <p:nvPr/>
        </p:nvSpPr>
        <p:spPr>
          <a:xfrm>
            <a:off x="3294575" y="1973059"/>
            <a:ext cx="368112" cy="1169825"/>
          </a:xfrm>
          <a:prstGeom prst="corner">
            <a:avLst>
              <a:gd name="adj1" fmla="val 65817"/>
              <a:gd name="adj2" fmla="val 53628"/>
            </a:avLst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                  </a:t>
            </a:r>
            <a:endParaRPr lang="en-US"/>
          </a:p>
        </p:txBody>
      </p:sp>
      <p:sp>
        <p:nvSpPr>
          <p:cNvPr id="21" name="Croce 5"/>
          <p:cNvSpPr>
            <a:spLocks noChangeAspect="1"/>
          </p:cNvSpPr>
          <p:nvPr/>
        </p:nvSpPr>
        <p:spPr>
          <a:xfrm>
            <a:off x="3561405" y="2261089"/>
            <a:ext cx="484443" cy="690617"/>
          </a:xfrm>
          <a:custGeom>
            <a:avLst/>
            <a:gdLst>
              <a:gd name="connsiteX0" fmla="*/ 0 w 648072"/>
              <a:gd name="connsiteY0" fmla="*/ 167131 h 1080120"/>
              <a:gd name="connsiteX1" fmla="*/ 167131 w 648072"/>
              <a:gd name="connsiteY1" fmla="*/ 167131 h 1080120"/>
              <a:gd name="connsiteX2" fmla="*/ 167131 w 648072"/>
              <a:gd name="connsiteY2" fmla="*/ 0 h 1080120"/>
              <a:gd name="connsiteX3" fmla="*/ 480941 w 648072"/>
              <a:gd name="connsiteY3" fmla="*/ 0 h 1080120"/>
              <a:gd name="connsiteX4" fmla="*/ 480941 w 648072"/>
              <a:gd name="connsiteY4" fmla="*/ 167131 h 1080120"/>
              <a:gd name="connsiteX5" fmla="*/ 648072 w 648072"/>
              <a:gd name="connsiteY5" fmla="*/ 167131 h 1080120"/>
              <a:gd name="connsiteX6" fmla="*/ 648072 w 648072"/>
              <a:gd name="connsiteY6" fmla="*/ 912989 h 1080120"/>
              <a:gd name="connsiteX7" fmla="*/ 480941 w 648072"/>
              <a:gd name="connsiteY7" fmla="*/ 912989 h 1080120"/>
              <a:gd name="connsiteX8" fmla="*/ 480941 w 648072"/>
              <a:gd name="connsiteY8" fmla="*/ 1080120 h 1080120"/>
              <a:gd name="connsiteX9" fmla="*/ 167131 w 648072"/>
              <a:gd name="connsiteY9" fmla="*/ 1080120 h 1080120"/>
              <a:gd name="connsiteX10" fmla="*/ 167131 w 648072"/>
              <a:gd name="connsiteY10" fmla="*/ 912989 h 1080120"/>
              <a:gd name="connsiteX11" fmla="*/ 0 w 648072"/>
              <a:gd name="connsiteY11" fmla="*/ 912989 h 1080120"/>
              <a:gd name="connsiteX12" fmla="*/ 0 w 648072"/>
              <a:gd name="connsiteY12" fmla="*/ 167131 h 1080120"/>
              <a:gd name="connsiteX0" fmla="*/ 0 w 648072"/>
              <a:gd name="connsiteY0" fmla="*/ 167131 h 1080120"/>
              <a:gd name="connsiteX1" fmla="*/ 167131 w 648072"/>
              <a:gd name="connsiteY1" fmla="*/ 167131 h 1080120"/>
              <a:gd name="connsiteX2" fmla="*/ 167131 w 648072"/>
              <a:gd name="connsiteY2" fmla="*/ 0 h 1080120"/>
              <a:gd name="connsiteX3" fmla="*/ 480941 w 648072"/>
              <a:gd name="connsiteY3" fmla="*/ 167131 h 1080120"/>
              <a:gd name="connsiteX4" fmla="*/ 648072 w 648072"/>
              <a:gd name="connsiteY4" fmla="*/ 167131 h 1080120"/>
              <a:gd name="connsiteX5" fmla="*/ 648072 w 648072"/>
              <a:gd name="connsiteY5" fmla="*/ 912989 h 1080120"/>
              <a:gd name="connsiteX6" fmla="*/ 480941 w 648072"/>
              <a:gd name="connsiteY6" fmla="*/ 912989 h 1080120"/>
              <a:gd name="connsiteX7" fmla="*/ 480941 w 648072"/>
              <a:gd name="connsiteY7" fmla="*/ 1080120 h 1080120"/>
              <a:gd name="connsiteX8" fmla="*/ 167131 w 648072"/>
              <a:gd name="connsiteY8" fmla="*/ 1080120 h 1080120"/>
              <a:gd name="connsiteX9" fmla="*/ 167131 w 648072"/>
              <a:gd name="connsiteY9" fmla="*/ 912989 h 1080120"/>
              <a:gd name="connsiteX10" fmla="*/ 0 w 648072"/>
              <a:gd name="connsiteY10" fmla="*/ 912989 h 1080120"/>
              <a:gd name="connsiteX11" fmla="*/ 0 w 648072"/>
              <a:gd name="connsiteY11" fmla="*/ 167131 h 1080120"/>
              <a:gd name="connsiteX0" fmla="*/ 0 w 648072"/>
              <a:gd name="connsiteY0" fmla="*/ 0 h 912989"/>
              <a:gd name="connsiteX1" fmla="*/ 167131 w 648072"/>
              <a:gd name="connsiteY1" fmla="*/ 0 h 912989"/>
              <a:gd name="connsiteX2" fmla="*/ 480941 w 648072"/>
              <a:gd name="connsiteY2" fmla="*/ 0 h 912989"/>
              <a:gd name="connsiteX3" fmla="*/ 648072 w 648072"/>
              <a:gd name="connsiteY3" fmla="*/ 0 h 912989"/>
              <a:gd name="connsiteX4" fmla="*/ 648072 w 648072"/>
              <a:gd name="connsiteY4" fmla="*/ 745858 h 912989"/>
              <a:gd name="connsiteX5" fmla="*/ 480941 w 648072"/>
              <a:gd name="connsiteY5" fmla="*/ 745858 h 912989"/>
              <a:gd name="connsiteX6" fmla="*/ 480941 w 648072"/>
              <a:gd name="connsiteY6" fmla="*/ 912989 h 912989"/>
              <a:gd name="connsiteX7" fmla="*/ 167131 w 648072"/>
              <a:gd name="connsiteY7" fmla="*/ 912989 h 912989"/>
              <a:gd name="connsiteX8" fmla="*/ 167131 w 648072"/>
              <a:gd name="connsiteY8" fmla="*/ 745858 h 912989"/>
              <a:gd name="connsiteX9" fmla="*/ 0 w 648072"/>
              <a:gd name="connsiteY9" fmla="*/ 745858 h 912989"/>
              <a:gd name="connsiteX10" fmla="*/ 0 w 648072"/>
              <a:gd name="connsiteY10" fmla="*/ 0 h 912989"/>
              <a:gd name="connsiteX0" fmla="*/ 0 w 648072"/>
              <a:gd name="connsiteY0" fmla="*/ 0 h 912989"/>
              <a:gd name="connsiteX1" fmla="*/ 167131 w 648072"/>
              <a:gd name="connsiteY1" fmla="*/ 0 h 912989"/>
              <a:gd name="connsiteX2" fmla="*/ 480941 w 648072"/>
              <a:gd name="connsiteY2" fmla="*/ 0 h 912989"/>
              <a:gd name="connsiteX3" fmla="*/ 648072 w 648072"/>
              <a:gd name="connsiteY3" fmla="*/ 745858 h 912989"/>
              <a:gd name="connsiteX4" fmla="*/ 480941 w 648072"/>
              <a:gd name="connsiteY4" fmla="*/ 745858 h 912989"/>
              <a:gd name="connsiteX5" fmla="*/ 480941 w 648072"/>
              <a:gd name="connsiteY5" fmla="*/ 912989 h 912989"/>
              <a:gd name="connsiteX6" fmla="*/ 167131 w 648072"/>
              <a:gd name="connsiteY6" fmla="*/ 912989 h 912989"/>
              <a:gd name="connsiteX7" fmla="*/ 167131 w 648072"/>
              <a:gd name="connsiteY7" fmla="*/ 745858 h 912989"/>
              <a:gd name="connsiteX8" fmla="*/ 0 w 648072"/>
              <a:gd name="connsiteY8" fmla="*/ 745858 h 912989"/>
              <a:gd name="connsiteX9" fmla="*/ 0 w 648072"/>
              <a:gd name="connsiteY9" fmla="*/ 0 h 912989"/>
              <a:gd name="connsiteX0" fmla="*/ 0 w 480941"/>
              <a:gd name="connsiteY0" fmla="*/ 0 h 912989"/>
              <a:gd name="connsiteX1" fmla="*/ 167131 w 480941"/>
              <a:gd name="connsiteY1" fmla="*/ 0 h 912989"/>
              <a:gd name="connsiteX2" fmla="*/ 480941 w 480941"/>
              <a:gd name="connsiteY2" fmla="*/ 0 h 912989"/>
              <a:gd name="connsiteX3" fmla="*/ 480941 w 480941"/>
              <a:gd name="connsiteY3" fmla="*/ 745858 h 912989"/>
              <a:gd name="connsiteX4" fmla="*/ 480941 w 480941"/>
              <a:gd name="connsiteY4" fmla="*/ 912989 h 912989"/>
              <a:gd name="connsiteX5" fmla="*/ 167131 w 480941"/>
              <a:gd name="connsiteY5" fmla="*/ 912989 h 912989"/>
              <a:gd name="connsiteX6" fmla="*/ 167131 w 480941"/>
              <a:gd name="connsiteY6" fmla="*/ 745858 h 912989"/>
              <a:gd name="connsiteX7" fmla="*/ 0 w 480941"/>
              <a:gd name="connsiteY7" fmla="*/ 745858 h 912989"/>
              <a:gd name="connsiteX8" fmla="*/ 0 w 480941"/>
              <a:gd name="connsiteY8" fmla="*/ 0 h 9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941" h="912989">
                <a:moveTo>
                  <a:pt x="0" y="0"/>
                </a:moveTo>
                <a:lnTo>
                  <a:pt x="167131" y="0"/>
                </a:lnTo>
                <a:lnTo>
                  <a:pt x="480941" y="0"/>
                </a:lnTo>
                <a:lnTo>
                  <a:pt x="480941" y="745858"/>
                </a:lnTo>
                <a:lnTo>
                  <a:pt x="480941" y="912989"/>
                </a:lnTo>
                <a:lnTo>
                  <a:pt x="167131" y="912989"/>
                </a:lnTo>
                <a:lnTo>
                  <a:pt x="167131" y="745858"/>
                </a:lnTo>
                <a:lnTo>
                  <a:pt x="0" y="74585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a L 21"/>
          <p:cNvSpPr>
            <a:spLocks noChangeAspect="1"/>
          </p:cNvSpPr>
          <p:nvPr/>
        </p:nvSpPr>
        <p:spPr>
          <a:xfrm rot="10800000">
            <a:off x="3553456" y="1973055"/>
            <a:ext cx="1226891" cy="457953"/>
          </a:xfrm>
          <a:prstGeom prst="corner">
            <a:avLst>
              <a:gd name="adj1" fmla="val 49582"/>
              <a:gd name="adj2" fmla="val 148396"/>
            </a:avLst>
          </a:prstGeom>
          <a:solidFill>
            <a:srgbClr val="0070C0"/>
          </a:solidFill>
          <a:ln w="63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F897B4-109B-4BF6-999D-262652BE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7" y="2067694"/>
            <a:ext cx="4977475" cy="2539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4764FD99-F9F3-4AE7-BCD4-481BCA5EE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169" y="1140665"/>
            <a:ext cx="8496300" cy="1150865"/>
          </a:xfrm>
        </p:spPr>
        <p:txBody>
          <a:bodyPr>
            <a:noAutofit/>
          </a:bodyPr>
          <a:lstStyle/>
          <a:p>
            <a:pPr algn="just"/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Cost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Benefit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-Analysis quantitative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results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obligatory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. In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case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only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qualitative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results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available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neither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benefits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nor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costs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activity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considered</a:t>
            </a:r>
            <a:endParaRPr lang="de-DE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de-DE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6B01D2C-13A5-4501-A0AC-517F23BF671D}"/>
              </a:ext>
            </a:extLst>
          </p:cNvPr>
          <p:cNvSpPr txBox="1">
            <a:spLocks/>
          </p:cNvSpPr>
          <p:nvPr/>
        </p:nvSpPr>
        <p:spPr>
          <a:xfrm>
            <a:off x="5539680" y="2339030"/>
            <a:ext cx="3406806" cy="1798894"/>
          </a:xfrm>
          <a:prstGeom prst="rect">
            <a:avLst/>
          </a:prstGeom>
        </p:spPr>
        <p:txBody>
          <a:bodyPr vert="horz" lIns="68580" tIns="34290" rIns="68580" bIns="3429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Assumption</a:t>
            </a:r>
            <a:r>
              <a:rPr lang="de-DE" b="0" u="sng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→ Note: for activities with a qualitative assessment only it is assumed that the benefits will at least cover the costs</a:t>
            </a:r>
          </a:p>
          <a:p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880BFDF3-7835-4A53-B08E-E67527251642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Intangible benefits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D73792-FC26-407C-B854-5CC03085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" y="2039254"/>
            <a:ext cx="423667" cy="2664000"/>
          </a:xfrm>
          <a:prstGeom prst="rect">
            <a:avLst/>
          </a:prstGeom>
        </p:spPr>
      </p:pic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842B26F-B9AA-47DD-8C66-B2A3F7FD23B0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4764FD99-F9F3-4AE7-BCD4-481BCA5EE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169" y="1140665"/>
            <a:ext cx="8496300" cy="1150865"/>
          </a:xfrm>
        </p:spPr>
        <p:txBody>
          <a:bodyPr>
            <a:noAutofit/>
          </a:bodyPr>
          <a:lstStyle/>
          <a:p>
            <a:pPr algn="just"/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Quantitative Benefits and Costs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only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taken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into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account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if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they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have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been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conducted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third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party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(SESAR, NM…). Advantages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are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coherence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methodology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available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data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neutrality</a:t>
            </a:r>
            <a:endParaRPr lang="de-DE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endParaRPr lang="de-DE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6B01D2C-13A5-4501-A0AC-517F23BF671D}"/>
              </a:ext>
            </a:extLst>
          </p:cNvPr>
          <p:cNvSpPr txBox="1">
            <a:spLocks/>
          </p:cNvSpPr>
          <p:nvPr/>
        </p:nvSpPr>
        <p:spPr>
          <a:xfrm>
            <a:off x="5724128" y="2393037"/>
            <a:ext cx="3222358" cy="1798894"/>
          </a:xfrm>
          <a:prstGeom prst="rect">
            <a:avLst/>
          </a:prstGeom>
        </p:spPr>
        <p:txBody>
          <a:bodyPr vert="horz" lIns="68580" tIns="34290" rIns="68580" bIns="3429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b="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Example</a:t>
            </a:r>
            <a:r>
              <a:rPr lang="de-DE" b="0" u="sng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Cross-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Centre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Arrival Management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net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present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value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approx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. 240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Mio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EUR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calculated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SESAR</a:t>
            </a:r>
          </a:p>
          <a:p>
            <a:pPr algn="just"/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92292F0-59D5-429B-88FA-6BB26B5CF887}"/>
              </a:ext>
            </a:extLst>
          </p:cNvPr>
          <p:cNvGrpSpPr/>
          <p:nvPr/>
        </p:nvGrpSpPr>
        <p:grpSpPr>
          <a:xfrm>
            <a:off x="509972" y="2378990"/>
            <a:ext cx="4998132" cy="2035232"/>
            <a:chOff x="223913" y="2947240"/>
            <a:chExt cx="6664176" cy="271364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D0B1532-5FCC-4E73-83EC-EBD63C40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235" y="3181684"/>
              <a:ext cx="6663854" cy="1942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8ACF50-695F-4D0D-B868-A00E623C8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13" y="5247248"/>
              <a:ext cx="1407592" cy="41363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6C56B2F-3B69-4332-94DA-4BDA30F1A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913" y="2947240"/>
              <a:ext cx="2497063" cy="216226"/>
            </a:xfrm>
            <a:prstGeom prst="rect">
              <a:avLst/>
            </a:prstGeom>
          </p:spPr>
        </p:pic>
      </p:grpSp>
      <p:sp>
        <p:nvSpPr>
          <p:cNvPr id="10" name="Titolo 2">
            <a:extLst>
              <a:ext uri="{FF2B5EF4-FFF2-40B4-BE49-F238E27FC236}">
                <a16:creationId xmlns:a16="http://schemas.microsoft.com/office/drawing/2014/main" id="{B14E02FC-D9DD-4E50-AE56-0248AF7A0581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Tangible benefits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59E2B5-7B76-4B7E-80E4-4D477E28A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91" y="2291529"/>
            <a:ext cx="408467" cy="2122693"/>
          </a:xfrm>
          <a:prstGeom prst="rect">
            <a:avLst/>
          </a:prstGeom>
        </p:spPr>
      </p:pic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0F00DA54-C7F7-4F4B-B148-9402A52A153C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2899" y="1275606"/>
            <a:ext cx="8429625" cy="3131345"/>
          </a:xfrm>
        </p:spPr>
        <p:txBody>
          <a:bodyPr>
            <a:normAutofit/>
          </a:bodyPr>
          <a:lstStyle/>
          <a:p>
            <a:r>
              <a:rPr lang="de-DE" sz="2100" b="0" dirty="0">
                <a:solidFill>
                  <a:srgbClr val="002060"/>
                </a:solidFill>
                <a:latin typeface="Calibri" panose="020F0502020204030204" pitchFamily="34" charset="0"/>
              </a:rPr>
              <a:t>	Quantitative </a:t>
            </a:r>
            <a:r>
              <a:rPr lang="de-DE" sz="2100" b="0" dirty="0" err="1">
                <a:solidFill>
                  <a:srgbClr val="002060"/>
                </a:solidFill>
                <a:latin typeface="Calibri" panose="020F0502020204030204" pitchFamily="34" charset="0"/>
              </a:rPr>
              <a:t>Benefits</a:t>
            </a:r>
            <a:r>
              <a:rPr lang="de-DE" sz="2100" b="0" dirty="0">
                <a:solidFill>
                  <a:srgbClr val="002060"/>
                </a:solidFill>
                <a:latin typeface="Calibri" panose="020F0502020204030204" pitchFamily="34" charset="0"/>
              </a:rPr>
              <a:t>			     </a:t>
            </a:r>
            <a:r>
              <a:rPr lang="de-DE" sz="2100" b="0" dirty="0" err="1">
                <a:solidFill>
                  <a:srgbClr val="002060"/>
                </a:solidFill>
                <a:latin typeface="Calibri" panose="020F0502020204030204" pitchFamily="34" charset="0"/>
              </a:rPr>
              <a:t>Costs</a:t>
            </a:r>
            <a:endParaRPr lang="de-DE" sz="21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21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61232" y="2625756"/>
            <a:ext cx="1512168" cy="1998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Free Route </a:t>
            </a:r>
            <a:r>
              <a:rPr lang="de-DE" sz="1600" dirty="0" err="1">
                <a:solidFill>
                  <a:schemeClr val="tx1"/>
                </a:solidFill>
              </a:rPr>
              <a:t>with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approx</a:t>
            </a:r>
            <a:r>
              <a:rPr lang="de-DE" sz="1600" dirty="0">
                <a:solidFill>
                  <a:schemeClr val="tx1"/>
                </a:solidFill>
              </a:rPr>
              <a:t>. 125 </a:t>
            </a:r>
            <a:r>
              <a:rPr lang="de-DE" sz="1600" dirty="0" err="1">
                <a:solidFill>
                  <a:schemeClr val="tx1"/>
                </a:solidFill>
              </a:rPr>
              <a:t>Mio</a:t>
            </a:r>
            <a:r>
              <a:rPr lang="de-DE" sz="1600" dirty="0">
                <a:solidFill>
                  <a:schemeClr val="tx1"/>
                </a:solidFill>
              </a:rPr>
              <a:t> EUR p.a.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61232" y="1870553"/>
            <a:ext cx="1512168" cy="749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X AMAN </a:t>
            </a:r>
            <a:r>
              <a:rPr lang="de-DE" sz="1600" dirty="0" err="1">
                <a:solidFill>
                  <a:schemeClr val="tx1"/>
                </a:solidFill>
              </a:rPr>
              <a:t>with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approx</a:t>
            </a:r>
            <a:r>
              <a:rPr lang="de-DE" sz="1600" dirty="0">
                <a:solidFill>
                  <a:schemeClr val="tx1"/>
                </a:solidFill>
              </a:rPr>
              <a:t>. 25 </a:t>
            </a:r>
            <a:r>
              <a:rPr lang="de-DE" sz="1600" dirty="0" err="1">
                <a:solidFill>
                  <a:schemeClr val="tx1"/>
                </a:solidFill>
              </a:rPr>
              <a:t>Mio</a:t>
            </a:r>
            <a:r>
              <a:rPr lang="de-DE" sz="1600" dirty="0">
                <a:solidFill>
                  <a:schemeClr val="tx1"/>
                </a:solidFill>
              </a:rPr>
              <a:t> EUR p.a.</a:t>
            </a:r>
          </a:p>
        </p:txBody>
      </p:sp>
      <p:sp>
        <p:nvSpPr>
          <p:cNvPr id="16" name="Rechteck 15"/>
          <p:cNvSpPr/>
          <p:nvPr/>
        </p:nvSpPr>
        <p:spPr>
          <a:xfrm>
            <a:off x="4827364" y="4353447"/>
            <a:ext cx="1526456" cy="2705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700" dirty="0"/>
              <a:t>Internal/</a:t>
            </a:r>
            <a:r>
              <a:rPr lang="de-DE" sz="700" dirty="0" err="1"/>
              <a:t>External</a:t>
            </a:r>
            <a:r>
              <a:rPr lang="de-DE" sz="700" dirty="0"/>
              <a:t> Resources </a:t>
            </a:r>
            <a:r>
              <a:rPr lang="de-DE" sz="700" dirty="0" err="1"/>
              <a:t>approx</a:t>
            </a:r>
            <a:r>
              <a:rPr lang="de-DE" sz="700" dirty="0"/>
              <a:t>. 17 FTE 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sz="700" dirty="0"/>
              <a:t>EUR 2,7 </a:t>
            </a:r>
            <a:r>
              <a:rPr lang="de-DE" sz="700" dirty="0" err="1"/>
              <a:t>Mio</a:t>
            </a:r>
            <a:r>
              <a:rPr lang="de-DE" sz="700" dirty="0"/>
              <a:t> p.a.</a:t>
            </a:r>
          </a:p>
        </p:txBody>
      </p:sp>
      <p:sp>
        <p:nvSpPr>
          <p:cNvPr id="17" name="Rechteck 16"/>
          <p:cNvSpPr/>
          <p:nvPr/>
        </p:nvSpPr>
        <p:spPr>
          <a:xfrm>
            <a:off x="4827363" y="4137925"/>
            <a:ext cx="1526456" cy="215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700" dirty="0" err="1"/>
              <a:t>Approx</a:t>
            </a:r>
            <a:r>
              <a:rPr lang="de-DE" sz="700" dirty="0"/>
              <a:t>. 670 </a:t>
            </a:r>
            <a:r>
              <a:rPr lang="de-DE" sz="700" dirty="0" err="1"/>
              <a:t>Missions</a:t>
            </a:r>
            <a:r>
              <a:rPr lang="de-DE" sz="700" dirty="0"/>
              <a:t> 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sz="700" dirty="0"/>
              <a:t>EUR 340.000 p.a.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573400" y="1870553"/>
            <a:ext cx="378041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schweifte Klammer rechts 7"/>
          <p:cNvSpPr/>
          <p:nvPr/>
        </p:nvSpPr>
        <p:spPr>
          <a:xfrm>
            <a:off x="5397325" y="1876029"/>
            <a:ext cx="608357" cy="2045871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246186" y="2527992"/>
            <a:ext cx="2666534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1600" dirty="0" err="1"/>
              <a:t>Added</a:t>
            </a:r>
            <a:r>
              <a:rPr lang="de-DE" sz="1600" dirty="0"/>
              <a:t> Value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9 FABS:</a:t>
            </a:r>
          </a:p>
          <a:p>
            <a:r>
              <a:rPr lang="de-DE" sz="1600" dirty="0" err="1"/>
              <a:t>Approx</a:t>
            </a:r>
            <a:r>
              <a:rPr lang="de-DE" sz="1600" dirty="0"/>
              <a:t>. EUR 145 </a:t>
            </a:r>
            <a:r>
              <a:rPr lang="de-DE" sz="1600" dirty="0" err="1"/>
              <a:t>Mio</a:t>
            </a:r>
            <a:r>
              <a:rPr lang="de-DE" sz="1600" dirty="0"/>
              <a:t> p.a. 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2573778" y="3908962"/>
            <a:ext cx="378041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827363" y="3908962"/>
            <a:ext cx="1526456" cy="215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de-DE" sz="700" dirty="0"/>
              <a:t>Other </a:t>
            </a:r>
            <a:r>
              <a:rPr lang="de-DE" sz="700" dirty="0" err="1"/>
              <a:t>Costs</a:t>
            </a:r>
            <a:r>
              <a:rPr lang="de-DE" sz="700" dirty="0"/>
              <a:t> 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de-DE" sz="700" dirty="0" err="1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00" dirty="0"/>
              <a:t>EUR 2.000.000 p.a.</a:t>
            </a:r>
          </a:p>
        </p:txBody>
      </p:sp>
      <p:sp>
        <p:nvSpPr>
          <p:cNvPr id="21" name="Geschweifte Klammer rechts 20"/>
          <p:cNvSpPr/>
          <p:nvPr/>
        </p:nvSpPr>
        <p:spPr>
          <a:xfrm>
            <a:off x="6353819" y="3921900"/>
            <a:ext cx="619056" cy="702078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963897" y="3983826"/>
            <a:ext cx="198195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e-DE" sz="1600" dirty="0"/>
              <a:t>Total </a:t>
            </a:r>
            <a:r>
              <a:rPr lang="de-DE" sz="1600" dirty="0" err="1"/>
              <a:t>Costs</a:t>
            </a:r>
            <a:r>
              <a:rPr lang="de-DE" sz="1600" dirty="0"/>
              <a:t>: </a:t>
            </a:r>
            <a:r>
              <a:rPr lang="de-DE" sz="1600" dirty="0" err="1"/>
              <a:t>approx</a:t>
            </a:r>
            <a:r>
              <a:rPr lang="de-DE" sz="1600" dirty="0"/>
              <a:t>. 5 </a:t>
            </a:r>
            <a:r>
              <a:rPr lang="de-DE" sz="1600" dirty="0" err="1"/>
              <a:t>Mio</a:t>
            </a:r>
            <a:r>
              <a:rPr lang="de-DE" sz="1600" dirty="0"/>
              <a:t> EUR p.a. </a:t>
            </a:r>
          </a:p>
        </p:txBody>
      </p:sp>
      <p:sp>
        <p:nvSpPr>
          <p:cNvPr id="23" name="Titolo 2">
            <a:extLst>
              <a:ext uri="{FF2B5EF4-FFF2-40B4-BE49-F238E27FC236}">
                <a16:creationId xmlns:a16="http://schemas.microsoft.com/office/drawing/2014/main" id="{596F7D2E-9FDB-4D50-A210-C65200C2C54D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Cost-Benefit-Analysis</a:t>
            </a:r>
          </a:p>
        </p:txBody>
      </p:sp>
      <p:sp>
        <p:nvSpPr>
          <p:cNvPr id="24" name="Segnaposto piè di pagina 4">
            <a:extLst>
              <a:ext uri="{FF2B5EF4-FFF2-40B4-BE49-F238E27FC236}">
                <a16:creationId xmlns:a16="http://schemas.microsoft.com/office/drawing/2014/main" id="{5523CC23-3E24-4381-94AB-8D7F277382FE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019529" y="4227934"/>
            <a:ext cx="696206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de-DE" dirty="0">
                <a:cs typeface="Arial" pitchFamily="34" charset="0"/>
              </a:rPr>
              <a:t>The </a:t>
            </a:r>
            <a:r>
              <a:rPr lang="de-DE" dirty="0" err="1">
                <a:cs typeface="Arial" pitchFamily="34" charset="0"/>
              </a:rPr>
              <a:t>net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present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value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of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the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nine</a:t>
            </a:r>
            <a:r>
              <a:rPr lang="de-DE" dirty="0">
                <a:cs typeface="Arial" pitchFamily="34" charset="0"/>
              </a:rPr>
              <a:t> FABs </a:t>
            </a:r>
            <a:r>
              <a:rPr lang="de-DE" dirty="0" err="1">
                <a:cs typeface="Arial" pitchFamily="34" charset="0"/>
              </a:rPr>
              <a:t>is</a:t>
            </a:r>
            <a:r>
              <a:rPr lang="de-DE" dirty="0">
                <a:cs typeface="Arial" pitchFamily="34" charset="0"/>
              </a:rPr>
              <a:t> 1.6 Billion EUR 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DCC2753F-2056-427C-B92B-0A522906C306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Cost-Benefit-Analysis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0405100-3D5F-428C-AA60-8F134EC4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64168"/>
              </p:ext>
            </p:extLst>
          </p:nvPr>
        </p:nvGraphicFramePr>
        <p:xfrm>
          <a:off x="720045" y="1276350"/>
          <a:ext cx="7561035" cy="26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79">
                  <a:extLst>
                    <a:ext uri="{9D8B030D-6E8A-4147-A177-3AD203B41FA5}">
                      <a16:colId xmlns:a16="http://schemas.microsoft.com/office/drawing/2014/main" val="3510186589"/>
                    </a:ext>
                  </a:extLst>
                </a:gridCol>
                <a:gridCol w="1200135">
                  <a:extLst>
                    <a:ext uri="{9D8B030D-6E8A-4147-A177-3AD203B41FA5}">
                      <a16:colId xmlns:a16="http://schemas.microsoft.com/office/drawing/2014/main" val="1569889174"/>
                    </a:ext>
                  </a:extLst>
                </a:gridCol>
                <a:gridCol w="1512207">
                  <a:extLst>
                    <a:ext uri="{9D8B030D-6E8A-4147-A177-3AD203B41FA5}">
                      <a16:colId xmlns:a16="http://schemas.microsoft.com/office/drawing/2014/main" val="4290303923"/>
                    </a:ext>
                  </a:extLst>
                </a:gridCol>
                <a:gridCol w="1680146">
                  <a:extLst>
                    <a:ext uri="{9D8B030D-6E8A-4147-A177-3AD203B41FA5}">
                      <a16:colId xmlns:a16="http://schemas.microsoft.com/office/drawing/2014/main" val="1835682575"/>
                    </a:ext>
                  </a:extLst>
                </a:gridCol>
                <a:gridCol w="1344268">
                  <a:extLst>
                    <a:ext uri="{9D8B030D-6E8A-4147-A177-3AD203B41FA5}">
                      <a16:colId xmlns:a16="http://schemas.microsoft.com/office/drawing/2014/main" val="996222887"/>
                    </a:ext>
                  </a:extLst>
                </a:gridCol>
              </a:tblGrid>
              <a:tr h="97416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Activity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Total Nominal Cost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2014-2029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 Euro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Quantified Benefit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2014-2029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 Euro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NPV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2014-2029 </a:t>
                      </a:r>
                      <a:b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discounted to base year 2014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Source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77393"/>
                  </a:ext>
                </a:extLst>
              </a:tr>
              <a:tr h="4102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Free Route Airspace (FRA)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25 million euro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Arial"/>
                        </a:rPr>
                        <a:t>2.000 million euro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1.364,8 million euro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Arial"/>
                        </a:rPr>
                        <a:t>Network Manager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extLst>
                  <a:ext uri="{0D108BD9-81ED-4DB2-BD59-A6C34878D82A}">
                    <a16:rowId xmlns:a16="http://schemas.microsoft.com/office/drawing/2014/main" val="1159962900"/>
                  </a:ext>
                </a:extLst>
              </a:tr>
              <a:tr h="43466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Extended Arrival Management (X MAN)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238.253.979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Arial"/>
                        </a:rPr>
                        <a:t>SESAR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extLst>
                  <a:ext uri="{0D108BD9-81ED-4DB2-BD59-A6C34878D82A}">
                    <a16:rowId xmlns:a16="http://schemas.microsoft.com/office/drawing/2014/main" val="4291346302"/>
                  </a:ext>
                </a:extLst>
              </a:tr>
              <a:tr h="43466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Joint International Representation</a:t>
                      </a:r>
                      <a:endParaRPr lang="en-US" sz="12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1.200.000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889.471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FAB CE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extLst>
                  <a:ext uri="{0D108BD9-81ED-4DB2-BD59-A6C34878D82A}">
                    <a16:rowId xmlns:a16="http://schemas.microsoft.com/office/drawing/2014/main" val="2561279459"/>
                  </a:ext>
                </a:extLst>
              </a:tr>
              <a:tr h="4102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TOTAL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1.604 million euro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1435" marR="51435" marT="27146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27146" marB="0" anchor="ctr"/>
                </a:tc>
                <a:extLst>
                  <a:ext uri="{0D108BD9-81ED-4DB2-BD59-A6C34878D82A}">
                    <a16:rowId xmlns:a16="http://schemas.microsoft.com/office/drawing/2014/main" val="1724220793"/>
                  </a:ext>
                </a:extLst>
              </a:tr>
            </a:tbl>
          </a:graphicData>
        </a:graphic>
      </p:graphicFrame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712E974-0557-4A90-AB35-86861C94936B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2F8DB1D7-1FE7-4C75-9BF2-2FA5B79CADEA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summary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638EE18-402B-4901-BDEB-1D8433639CE0}"/>
              </a:ext>
            </a:extLst>
          </p:cNvPr>
          <p:cNvSpPr/>
          <p:nvPr/>
        </p:nvSpPr>
        <p:spPr>
          <a:xfrm>
            <a:off x="727815" y="1479950"/>
            <a:ext cx="7660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sz="1400" dirty="0"/>
              <a:t>Each FABs needs as an average slightly less than 2 FTE to administer and coordinate the FAB activities</a:t>
            </a:r>
          </a:p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sz="1400" dirty="0"/>
              <a:t>The FAB activities induce as an average 75 missions per FAB and year</a:t>
            </a:r>
          </a:p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sz="1400" dirty="0"/>
              <a:t>Each FAB needs some 200.000 EUR in other costs as an average to execute its activities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8C91A-24A3-4970-B567-8DB15EC32C91}"/>
              </a:ext>
            </a:extLst>
          </p:cNvPr>
          <p:cNvSpPr txBox="1"/>
          <p:nvPr/>
        </p:nvSpPr>
        <p:spPr>
          <a:xfrm>
            <a:off x="702300" y="1203598"/>
            <a:ext cx="682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>
                <a:ea typeface="ＭＳ Ｐゴシック"/>
                <a:cs typeface="Lucida Sans" panose="020B0602040502020204" pitchFamily="34" charset="0"/>
                <a:sym typeface="Wingdings" panose="05000000000000000000" pitchFamily="2" charset="2"/>
              </a:rPr>
              <a:t>Costs </a:t>
            </a:r>
            <a:endParaRPr lang="en-GB" sz="2000" b="1" dirty="0">
              <a:ea typeface="ＭＳ Ｐゴシック"/>
              <a:cs typeface="Lucida Sans" panose="020B06020405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5AD4FF0-DAA1-4DA8-8EF5-32D32D8FA7B7}"/>
              </a:ext>
            </a:extLst>
          </p:cNvPr>
          <p:cNvSpPr/>
          <p:nvPr/>
        </p:nvSpPr>
        <p:spPr>
          <a:xfrm>
            <a:off x="731761" y="2643758"/>
            <a:ext cx="76606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sz="1400" dirty="0"/>
              <a:t>FABs are conducting some 77 activities / projects leading to positive qualitative results and in some cases to quantitative results</a:t>
            </a:r>
          </a:p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sz="1400" dirty="0"/>
              <a:t>The net present value of the quantified activities / projects are 1,6 Billion Euro or  an added value of 145 Mio EUR p.a.</a:t>
            </a:r>
          </a:p>
          <a:p>
            <a:pPr marL="82550" indent="-82550" eaLnBrk="0" hangingPunct="0">
              <a:buFont typeface="Arial" pitchFamily="34" charset="0"/>
              <a:buChar char="•"/>
              <a:defRPr/>
            </a:pPr>
            <a:endParaRPr lang="en-US" sz="1400" dirty="0"/>
          </a:p>
          <a:p>
            <a:pPr eaLnBrk="0" hangingPunct="0">
              <a:defRPr/>
            </a:pPr>
            <a:r>
              <a:rPr lang="en-US" sz="1400" dirty="0"/>
              <a:t>→ The distinction between a “FAB activity„ and a “Non-FAB activity is seamless„.</a:t>
            </a:r>
          </a:p>
          <a:p>
            <a:pPr eaLnBrk="0" hangingPunct="0">
              <a:defRPr/>
            </a:pPr>
            <a:r>
              <a:rPr lang="en-US" sz="1400" dirty="0"/>
              <a:t>At least, the FAB is a facilitator and accelerator</a:t>
            </a:r>
          </a:p>
          <a:p>
            <a:pPr marL="82550" indent="-82550" eaLnBrk="0" hangingPunct="0">
              <a:buFont typeface="Arial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53B6FA-01D1-4555-9CAB-FF6BEECDB3EF}"/>
              </a:ext>
            </a:extLst>
          </p:cNvPr>
          <p:cNvSpPr txBox="1"/>
          <p:nvPr/>
        </p:nvSpPr>
        <p:spPr>
          <a:xfrm>
            <a:off x="706246" y="2367406"/>
            <a:ext cx="928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b="1" dirty="0">
                <a:ea typeface="ＭＳ Ｐゴシック"/>
                <a:cs typeface="Lucida Sans" panose="020B0602040502020204" pitchFamily="34" charset="0"/>
                <a:sym typeface="Wingdings" panose="05000000000000000000" pitchFamily="2" charset="2"/>
              </a:rPr>
              <a:t>Benefits </a:t>
            </a:r>
            <a:endParaRPr lang="en-GB" sz="2000" b="1" dirty="0">
              <a:ea typeface="ＭＳ Ｐゴシック"/>
              <a:cs typeface="Lucida Sans" panose="020B0602040502020204" pitchFamily="34" charset="0"/>
            </a:endParaRP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6490FF29-4CFA-465A-B338-12DCEA7A4B1A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2F8DB1D7-1FE7-4C75-9BF2-2FA5B79CADEA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COnclusioN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5AD4FF0-DAA1-4DA8-8EF5-32D32D8FA7B7}"/>
              </a:ext>
            </a:extLst>
          </p:cNvPr>
          <p:cNvSpPr/>
          <p:nvPr/>
        </p:nvSpPr>
        <p:spPr>
          <a:xfrm>
            <a:off x="741695" y="1203598"/>
            <a:ext cx="766060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 eaLnBrk="0" hangingPunct="0">
              <a:buFont typeface="Arial" pitchFamily="34" charset="0"/>
              <a:buChar char="•"/>
              <a:defRPr/>
            </a:pPr>
            <a:r>
              <a:rPr lang="en-US" dirty="0"/>
              <a:t>      FABs have important qualitative impact to ECAC airspace defragmentation</a:t>
            </a:r>
          </a:p>
          <a:p>
            <a:pPr marL="539750" lvl="1" indent="-82550" eaLnBrk="0" hangingPunct="0">
              <a:buFont typeface="Arial" pitchFamily="34" charset="0"/>
              <a:buChar char="•"/>
              <a:defRPr/>
            </a:pPr>
            <a:r>
              <a:rPr lang="en-US" dirty="0"/>
              <a:t>   77 projects identified which are contributing to increased safety level, capacity, environmental targets and efficiency from regional perspective</a:t>
            </a:r>
          </a:p>
          <a:p>
            <a:pPr marL="539750" lvl="1" indent="-82550" eaLnBrk="0" hangingPunct="0">
              <a:buFont typeface="Arial" pitchFamily="34" charset="0"/>
              <a:buChar char="•"/>
              <a:defRPr/>
            </a:pPr>
            <a:r>
              <a:rPr lang="en-US" dirty="0"/>
              <a:t>    Even though those projects are assessed from qualitative aspect, it is expected that the benefits will at least cover the costs</a:t>
            </a:r>
          </a:p>
          <a:p>
            <a:pPr marL="539750" lvl="1" indent="-82550" eaLnBrk="0" hangingPunct="0">
              <a:buFont typeface="Arial" pitchFamily="34" charset="0"/>
              <a:buChar char="•"/>
              <a:defRPr/>
            </a:pPr>
            <a:r>
              <a:rPr lang="en-US" dirty="0"/>
              <a:t>     Main qualitative benefit is achieved from cross-border cooperation of stakeholders, triggered by FAB establishment – </a:t>
            </a:r>
            <a:r>
              <a:rPr lang="en-US" dirty="0">
                <a:solidFill>
                  <a:srgbClr val="FF0000"/>
                </a:solidFill>
              </a:rPr>
              <a:t>initiation and facilitation</a:t>
            </a:r>
          </a:p>
          <a:p>
            <a:pPr marL="539750" lvl="1" indent="-82550" eaLnBrk="0" hangingPunct="0">
              <a:buFont typeface="Arial" pitchFamily="34" charset="0"/>
              <a:buChar char="•"/>
              <a:defRPr/>
            </a:pPr>
            <a:r>
              <a:rPr lang="en-US" dirty="0"/>
              <a:t>     Additional benefits are achieved at InterFAB level = defragmentation at bigger scale</a:t>
            </a:r>
          </a:p>
          <a:p>
            <a:pPr lvl="1" eaLnBrk="0" hangingPunct="0">
              <a:defRPr/>
            </a:pPr>
            <a:endParaRPr lang="en-US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dirty="0"/>
              <a:t>Bigger projects can be assessed from quantitative perspective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dirty="0"/>
              <a:t>Significant and measurable benefits at airspace user side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eaLnBrk="0" hangingPunct="0">
              <a:defRPr/>
            </a:pPr>
            <a:endParaRPr lang="en-US" sz="1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F430FB-F1B4-4D3D-AF81-BBF79CF36857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10405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2994849" cy="37165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500563" y="1275606"/>
            <a:ext cx="4163616" cy="317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Inter-FAB Coordination Platform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/>
              <a:t>Study on </a:t>
            </a:r>
            <a:r>
              <a:rPr lang="en-US" dirty="0"/>
              <a:t>the added value of FABs </a:t>
            </a:r>
          </a:p>
          <a:p>
            <a:endParaRPr lang="en-US" b="0" dirty="0"/>
          </a:p>
          <a:p>
            <a:endParaRPr lang="en-US" sz="2400" b="0" dirty="0"/>
          </a:p>
          <a:p>
            <a:pPr algn="ctr"/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can FABs contribute</a:t>
            </a:r>
          </a:p>
          <a:p>
            <a:pPr algn="ctr"/>
            <a:r>
              <a:rPr lang="en-US" sz="24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reduce ATM fragmentation?</a:t>
            </a:r>
          </a:p>
        </p:txBody>
      </p:sp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467544" y="286677"/>
            <a:ext cx="5791200" cy="62888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8E525B6-22B6-434F-8D5E-4EA25D1EE9C5}"/>
              </a:ext>
            </a:extLst>
          </p:cNvPr>
          <p:cNvGrpSpPr/>
          <p:nvPr/>
        </p:nvGrpSpPr>
        <p:grpSpPr>
          <a:xfrm>
            <a:off x="4572000" y="2283718"/>
            <a:ext cx="4000690" cy="2316967"/>
            <a:chOff x="4572000" y="2283718"/>
            <a:chExt cx="4000690" cy="2316967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9E01F0F-31CF-4A76-AE8E-2B0B6BEA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283718"/>
              <a:ext cx="1894064" cy="2316967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6A17759-F2E2-4604-9998-FADB26433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7599" y="2364938"/>
              <a:ext cx="1645091" cy="2103334"/>
            </a:xfrm>
            <a:prstGeom prst="rect">
              <a:avLst/>
            </a:prstGeom>
          </p:spPr>
        </p:pic>
      </p:grpSp>
      <p:sp>
        <p:nvSpPr>
          <p:cNvPr id="9" name="Titolo 2">
            <a:extLst>
              <a:ext uri="{FF2B5EF4-FFF2-40B4-BE49-F238E27FC236}">
                <a16:creationId xmlns:a16="http://schemas.microsoft.com/office/drawing/2014/main" id="{E2D2E205-AA14-4365-B64C-C29D85851ED7}"/>
              </a:ext>
            </a:extLst>
          </p:cNvPr>
          <p:cNvSpPr txBox="1">
            <a:spLocks/>
          </p:cNvSpPr>
          <p:nvPr/>
        </p:nvSpPr>
        <p:spPr>
          <a:xfrm>
            <a:off x="467544" y="597973"/>
            <a:ext cx="5791200" cy="628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Int</a:t>
            </a:r>
            <a:r>
              <a:rPr lang="en-US" dirty="0"/>
              <a:t>er-fab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1F32E16B-1084-4E50-875D-815235565CDF}"/>
              </a:ext>
            </a:extLst>
          </p:cNvPr>
          <p:cNvSpPr txBox="1">
            <a:spLocks/>
          </p:cNvSpPr>
          <p:nvPr/>
        </p:nvSpPr>
        <p:spPr>
          <a:xfrm>
            <a:off x="394400" y="449842"/>
            <a:ext cx="720000" cy="62888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2398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>
            <a:extLst>
              <a:ext uri="{FF2B5EF4-FFF2-40B4-BE49-F238E27FC236}">
                <a16:creationId xmlns:a16="http://schemas.microsoft.com/office/drawing/2014/main" id="{C1167445-F3F1-4D32-A736-EFA493D90A0E}"/>
              </a:ext>
            </a:extLst>
          </p:cNvPr>
          <p:cNvSpPr txBox="1">
            <a:spLocks/>
          </p:cNvSpPr>
          <p:nvPr/>
        </p:nvSpPr>
        <p:spPr>
          <a:xfrm>
            <a:off x="467544" y="390548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Focus </a:t>
            </a: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on fragmentation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31" name="Freeform: Shape 86">
            <a:extLst>
              <a:ext uri="{FF2B5EF4-FFF2-40B4-BE49-F238E27FC236}">
                <a16:creationId xmlns:a16="http://schemas.microsoft.com/office/drawing/2014/main" id="{1A4AB62C-4A5B-4545-8CA3-532D1C300F31}"/>
              </a:ext>
            </a:extLst>
          </p:cNvPr>
          <p:cNvSpPr>
            <a:spLocks/>
          </p:cNvSpPr>
          <p:nvPr/>
        </p:nvSpPr>
        <p:spPr bwMode="auto">
          <a:xfrm>
            <a:off x="2843808" y="2756425"/>
            <a:ext cx="1551676" cy="1543517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rgbClr val="C13018"/>
          </a:solidFill>
          <a:ln w="3175">
            <a:solidFill>
              <a:srgbClr val="C13018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8">
            <a:extLst>
              <a:ext uri="{FF2B5EF4-FFF2-40B4-BE49-F238E27FC236}">
                <a16:creationId xmlns:a16="http://schemas.microsoft.com/office/drawing/2014/main" id="{8958D7D0-0FD1-41E5-A9AA-D37CBB07BC4C}"/>
              </a:ext>
            </a:extLst>
          </p:cNvPr>
          <p:cNvSpPr>
            <a:spLocks/>
          </p:cNvSpPr>
          <p:nvPr/>
        </p:nvSpPr>
        <p:spPr bwMode="auto">
          <a:xfrm>
            <a:off x="4604500" y="1635646"/>
            <a:ext cx="1551676" cy="1544223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rgbClr val="4CC1EF"/>
          </a:solidFill>
          <a:ln w="3175">
            <a:solidFill>
              <a:srgbClr val="4CC1E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43EAE077-EC44-4D5D-B814-BA7680788671}"/>
              </a:ext>
            </a:extLst>
          </p:cNvPr>
          <p:cNvSpPr>
            <a:spLocks/>
          </p:cNvSpPr>
          <p:nvPr/>
        </p:nvSpPr>
        <p:spPr bwMode="auto">
          <a:xfrm>
            <a:off x="4316468" y="3108305"/>
            <a:ext cx="1551676" cy="1551677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rgbClr val="A2B969"/>
          </a:solidFill>
          <a:ln w="3175">
            <a:solidFill>
              <a:srgbClr val="A2B96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14606100-FB22-4B16-9334-F568943535E4}"/>
              </a:ext>
            </a:extLst>
          </p:cNvPr>
          <p:cNvSpPr>
            <a:spLocks/>
          </p:cNvSpPr>
          <p:nvPr/>
        </p:nvSpPr>
        <p:spPr bwMode="auto">
          <a:xfrm>
            <a:off x="3131840" y="1275606"/>
            <a:ext cx="1553211" cy="1551677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rgbClr val="F7931F"/>
          </a:solidFill>
          <a:ln w="3175">
            <a:solidFill>
              <a:srgbClr val="F793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52">
            <a:extLst>
              <a:ext uri="{FF2B5EF4-FFF2-40B4-BE49-F238E27FC236}">
                <a16:creationId xmlns:a16="http://schemas.microsoft.com/office/drawing/2014/main" id="{080B1AC3-BFEF-4174-9F3A-D4969744FF90}"/>
              </a:ext>
            </a:extLst>
          </p:cNvPr>
          <p:cNvSpPr txBox="1"/>
          <p:nvPr/>
        </p:nvSpPr>
        <p:spPr>
          <a:xfrm>
            <a:off x="163761" y="1630665"/>
            <a:ext cx="2935727" cy="138499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ATS delegations reviewed and extended based on the operational needs </a:t>
            </a:r>
          </a:p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Some barriers still exist (sovereignty, liability, financial mechanisms)</a:t>
            </a:r>
          </a:p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Interoperability issues have prevented from wider implementation of more extensive cross-border airspace structures</a:t>
            </a:r>
          </a:p>
        </p:txBody>
      </p:sp>
      <p:sp>
        <p:nvSpPr>
          <p:cNvPr id="43" name="TextBox 78">
            <a:extLst>
              <a:ext uri="{FF2B5EF4-FFF2-40B4-BE49-F238E27FC236}">
                <a16:creationId xmlns:a16="http://schemas.microsoft.com/office/drawing/2014/main" id="{A11163DF-BEC9-409C-87FE-DA5E20FD079A}"/>
              </a:ext>
            </a:extLst>
          </p:cNvPr>
          <p:cNvSpPr txBox="1"/>
          <p:nvPr/>
        </p:nvSpPr>
        <p:spPr>
          <a:xfrm>
            <a:off x="6156176" y="1325024"/>
            <a:ext cx="25922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4CC1EF"/>
                </a:solidFill>
              </a:rPr>
              <a:t>Operational fragmentation</a:t>
            </a: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9A6FE3DE-7915-4793-9EA2-54195922B632}"/>
              </a:ext>
            </a:extLst>
          </p:cNvPr>
          <p:cNvSpPr txBox="1"/>
          <p:nvPr/>
        </p:nvSpPr>
        <p:spPr>
          <a:xfrm>
            <a:off x="6152918" y="1689320"/>
            <a:ext cx="2603471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All FABs have operational working structures focusing on operational issues and many successful projects that bring clear value to users</a:t>
            </a:r>
          </a:p>
        </p:txBody>
      </p:sp>
      <p:sp>
        <p:nvSpPr>
          <p:cNvPr id="45" name="TextBox 72">
            <a:extLst>
              <a:ext uri="{FF2B5EF4-FFF2-40B4-BE49-F238E27FC236}">
                <a16:creationId xmlns:a16="http://schemas.microsoft.com/office/drawing/2014/main" id="{A23EA2B0-95B8-4FBA-82E5-26E0EA00C23B}"/>
              </a:ext>
            </a:extLst>
          </p:cNvPr>
          <p:cNvSpPr txBox="1"/>
          <p:nvPr/>
        </p:nvSpPr>
        <p:spPr>
          <a:xfrm>
            <a:off x="6160292" y="3015659"/>
            <a:ext cx="29370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A2B969"/>
                </a:solidFill>
              </a:rPr>
              <a:t>Organisational</a:t>
            </a:r>
            <a:r>
              <a:rPr lang="en-US" b="1" dirty="0">
                <a:solidFill>
                  <a:srgbClr val="A2B969"/>
                </a:solidFill>
              </a:rPr>
              <a:t> fragmentation</a:t>
            </a:r>
          </a:p>
        </p:txBody>
      </p:sp>
      <p:sp>
        <p:nvSpPr>
          <p:cNvPr id="46" name="TextBox 52">
            <a:extLst>
              <a:ext uri="{FF2B5EF4-FFF2-40B4-BE49-F238E27FC236}">
                <a16:creationId xmlns:a16="http://schemas.microsoft.com/office/drawing/2014/main" id="{8870740B-F9FF-4AF4-9B5A-88EE1CEEF3D3}"/>
              </a:ext>
            </a:extLst>
          </p:cNvPr>
          <p:cNvSpPr txBox="1"/>
          <p:nvPr/>
        </p:nvSpPr>
        <p:spPr>
          <a:xfrm>
            <a:off x="6160292" y="3384991"/>
            <a:ext cx="2580983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Limited examples of consolidation of the ACC centres in Europe </a:t>
            </a:r>
          </a:p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Usually, FABs have a kind of centralized secretariat either on State or on ANSP side or having a combined one</a:t>
            </a:r>
          </a:p>
        </p:txBody>
      </p:sp>
      <p:sp>
        <p:nvSpPr>
          <p:cNvPr id="47" name="TextBox 81">
            <a:extLst>
              <a:ext uri="{FF2B5EF4-FFF2-40B4-BE49-F238E27FC236}">
                <a16:creationId xmlns:a16="http://schemas.microsoft.com/office/drawing/2014/main" id="{0848D77B-BE93-4A73-997D-A3A5C88F383E}"/>
              </a:ext>
            </a:extLst>
          </p:cNvPr>
          <p:cNvSpPr txBox="1"/>
          <p:nvPr/>
        </p:nvSpPr>
        <p:spPr>
          <a:xfrm>
            <a:off x="-134784" y="1261333"/>
            <a:ext cx="29370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r">
              <a:defRPr/>
            </a:pPr>
            <a:r>
              <a:rPr lang="en-US" b="1" dirty="0">
                <a:solidFill>
                  <a:srgbClr val="F7931F"/>
                </a:solidFill>
              </a:rPr>
              <a:t>Airspace fragmentation</a:t>
            </a:r>
          </a:p>
        </p:txBody>
      </p:sp>
      <p:sp>
        <p:nvSpPr>
          <p:cNvPr id="48" name="TextBox 75">
            <a:extLst>
              <a:ext uri="{FF2B5EF4-FFF2-40B4-BE49-F238E27FC236}">
                <a16:creationId xmlns:a16="http://schemas.microsoft.com/office/drawing/2014/main" id="{FE1D7235-590D-4960-B08F-1AF130C237CF}"/>
              </a:ext>
            </a:extLst>
          </p:cNvPr>
          <p:cNvSpPr txBox="1"/>
          <p:nvPr/>
        </p:nvSpPr>
        <p:spPr>
          <a:xfrm>
            <a:off x="-111298" y="3035740"/>
            <a:ext cx="2937088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r">
              <a:defRPr/>
            </a:pPr>
            <a:r>
              <a:rPr lang="en-US" b="1" dirty="0">
                <a:solidFill>
                  <a:srgbClr val="C13018"/>
                </a:solidFill>
              </a:rPr>
              <a:t>Technical fragmentation</a:t>
            </a:r>
          </a:p>
        </p:txBody>
      </p:sp>
      <p:sp>
        <p:nvSpPr>
          <p:cNvPr id="49" name="TextBox 52">
            <a:extLst>
              <a:ext uri="{FF2B5EF4-FFF2-40B4-BE49-F238E27FC236}">
                <a16:creationId xmlns:a16="http://schemas.microsoft.com/office/drawing/2014/main" id="{E5C87A42-C4CB-4597-B7DF-38B5661440BE}"/>
              </a:ext>
            </a:extLst>
          </p:cNvPr>
          <p:cNvSpPr txBox="1"/>
          <p:nvPr/>
        </p:nvSpPr>
        <p:spPr>
          <a:xfrm>
            <a:off x="163761" y="3384991"/>
            <a:ext cx="2935727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  <a:defRPr sz="3000">
                <a:solidFill>
                  <a:srgbClr val="FFFFFF"/>
                </a:solidFill>
              </a:defRPr>
            </a:pPr>
            <a:r>
              <a:rPr lang="en-US" sz="1200" b="1" kern="0" noProof="1">
                <a:solidFill>
                  <a:prstClr val="black">
                    <a:lumMod val="65000"/>
                    <a:lumOff val="35000"/>
                  </a:prstClr>
                </a:solidFill>
              </a:rPr>
              <a:t>Main barriers for introducing more extensive cross-border ATM operations (different ATM systems in the neighbouring countries, often in different phases of lifecycle, made implementation of common functions challenging)</a:t>
            </a: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BA799460-CD20-4C26-BAD5-C4F10EE8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24369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THE ADDED VALUE OF FABS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89C5DB6D-A565-4232-8763-1C4A7633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28550" r="24037" b="4762"/>
          <a:stretch/>
        </p:blipFill>
        <p:spPr bwMode="auto">
          <a:xfrm>
            <a:off x="2220025" y="1396799"/>
            <a:ext cx="1796835" cy="108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6C1F5314-491B-43CE-A363-0E79C228D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5" t="22021" r="24989" b="13868"/>
          <a:stretch/>
        </p:blipFill>
        <p:spPr bwMode="auto">
          <a:xfrm>
            <a:off x="3130632" y="2635431"/>
            <a:ext cx="1612956" cy="108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ED206FB4-2561-40BF-AD7A-A6367F08D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22525" r="24477" b="14286"/>
          <a:stretch/>
        </p:blipFill>
        <p:spPr bwMode="auto">
          <a:xfrm>
            <a:off x="4858554" y="3829622"/>
            <a:ext cx="165792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DDC36993-7D85-42C0-A734-5574DB066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26759" r="23707" b="17061"/>
          <a:stretch/>
        </p:blipFill>
        <p:spPr bwMode="auto">
          <a:xfrm>
            <a:off x="5395209" y="1703280"/>
            <a:ext cx="18929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3">
            <a:extLst>
              <a:ext uri="{FF2B5EF4-FFF2-40B4-BE49-F238E27FC236}">
                <a16:creationId xmlns:a16="http://schemas.microsoft.com/office/drawing/2014/main" id="{4FBB754A-097B-4324-BEEA-BDFCF1A6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9" t="25068" r="23672" b="17212"/>
          <a:stretch/>
        </p:blipFill>
        <p:spPr bwMode="auto">
          <a:xfrm>
            <a:off x="6876256" y="2931790"/>
            <a:ext cx="185155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" name="TextBox 75">
            <a:extLst>
              <a:ext uri="{FF2B5EF4-FFF2-40B4-BE49-F238E27FC236}">
                <a16:creationId xmlns:a16="http://schemas.microsoft.com/office/drawing/2014/main" id="{0A19C803-E5D9-4ED2-8461-1251AB8E8D02}"/>
              </a:ext>
            </a:extLst>
          </p:cNvPr>
          <p:cNvSpPr txBox="1"/>
          <p:nvPr/>
        </p:nvSpPr>
        <p:spPr>
          <a:xfrm rot="20094657">
            <a:off x="1340413" y="1082645"/>
            <a:ext cx="192630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Operations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(State 3, ANSP 2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8)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9EEAC96A-8E5F-4F77-A8D8-5CAAAAC66FF6}"/>
              </a:ext>
            </a:extLst>
          </p:cNvPr>
          <p:cNvSpPr>
            <a:spLocks noChangeAspect="1"/>
          </p:cNvSpPr>
          <p:nvPr/>
        </p:nvSpPr>
        <p:spPr>
          <a:xfrm>
            <a:off x="2438455" y="2326204"/>
            <a:ext cx="80983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77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0F2085E0-F4A9-456E-B2A7-DF7C7A6C4604}"/>
              </a:ext>
            </a:extLst>
          </p:cNvPr>
          <p:cNvSpPr txBox="1"/>
          <p:nvPr/>
        </p:nvSpPr>
        <p:spPr>
          <a:xfrm rot="20100000">
            <a:off x="2432155" y="2496567"/>
            <a:ext cx="192630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en-US"/>
            </a:defPPr>
            <a:lvl1pPr lvl="0"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Safety</a:t>
            </a:r>
          </a:p>
          <a:p>
            <a:r>
              <a:rPr lang="en-US" dirty="0"/>
              <a:t>(State 4, ANSP 5)</a:t>
            </a:r>
          </a:p>
        </p:txBody>
      </p:sp>
      <p:sp>
        <p:nvSpPr>
          <p:cNvPr id="62" name="TextBox 75">
            <a:extLst>
              <a:ext uri="{FF2B5EF4-FFF2-40B4-BE49-F238E27FC236}">
                <a16:creationId xmlns:a16="http://schemas.microsoft.com/office/drawing/2014/main" id="{3DA9CFDB-BAD2-4805-8926-1EC08D9DC213}"/>
              </a:ext>
            </a:extLst>
          </p:cNvPr>
          <p:cNvSpPr txBox="1"/>
          <p:nvPr/>
        </p:nvSpPr>
        <p:spPr>
          <a:xfrm rot="20100000">
            <a:off x="4050189" y="3667133"/>
            <a:ext cx="192630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Technology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(ANSP 20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75">
            <a:extLst>
              <a:ext uri="{FF2B5EF4-FFF2-40B4-BE49-F238E27FC236}">
                <a16:creationId xmlns:a16="http://schemas.microsoft.com/office/drawing/2014/main" id="{6AA0BDB9-583E-44DD-97C1-4EBEEE04912A}"/>
              </a:ext>
            </a:extLst>
          </p:cNvPr>
          <p:cNvSpPr txBox="1"/>
          <p:nvPr/>
        </p:nvSpPr>
        <p:spPr>
          <a:xfrm rot="20100000">
            <a:off x="4713977" y="1601759"/>
            <a:ext cx="201622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Finance &amp; Performance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(State 5, ANSP 9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75">
            <a:extLst>
              <a:ext uri="{FF2B5EF4-FFF2-40B4-BE49-F238E27FC236}">
                <a16:creationId xmlns:a16="http://schemas.microsoft.com/office/drawing/2014/main" id="{62A0B242-04C4-462C-9D4A-09B0D0149210}"/>
              </a:ext>
            </a:extLst>
          </p:cNvPr>
          <p:cNvSpPr txBox="1"/>
          <p:nvPr/>
        </p:nvSpPr>
        <p:spPr>
          <a:xfrm rot="20100000">
            <a:off x="6312706" y="2751004"/>
            <a:ext cx="192630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black"/>
                </a:solidFill>
              </a:rPr>
              <a:t>Human Resources</a:t>
            </a:r>
          </a:p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(ANSP 3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组合 36">
            <a:extLst>
              <a:ext uri="{FF2B5EF4-FFF2-40B4-BE49-F238E27FC236}">
                <a16:creationId xmlns:a16="http://schemas.microsoft.com/office/drawing/2014/main" id="{C7EF38F2-115E-4069-8136-5F723F674226}"/>
              </a:ext>
            </a:extLst>
          </p:cNvPr>
          <p:cNvGrpSpPr>
            <a:grpSpLocks noChangeAspect="1"/>
          </p:cNvGrpSpPr>
          <p:nvPr/>
        </p:nvGrpSpPr>
        <p:grpSpPr>
          <a:xfrm>
            <a:off x="479307" y="2211710"/>
            <a:ext cx="1748571" cy="1872000"/>
            <a:chOff x="4427538" y="954088"/>
            <a:chExt cx="3333750" cy="372903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3DB60ACF-FA2B-4DC9-BD52-23ADC20E8D35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16532D25-32A3-4A97-8698-4BAD633EC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12FE7A9-9BD3-453C-AA8A-22C800FEEB4D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F72DA87-25C5-4A52-A4CB-F6F23AE57554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D6D4DA50-A5DE-4DB3-BB56-2FBE2C189CB9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53FE473F-FBFA-480C-9164-AF1B47BDB55B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DC0EED9B-1807-4BCD-9F40-9BB36E9682B7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9A35ED77-A7CA-4313-8753-840B94F63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378E7EF-385F-4243-B995-E43406BBCDB9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0D95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C09106B-BC8F-4553-AE33-532BA1708971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C4AA93E-7152-4AB9-9A02-1A792FDB9E16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6A246C46-B199-4176-B2F0-03F754620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6835D7DE-F7A4-4337-8571-D6BE2F582CA4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7262B1E1-C4BA-4840-85F6-07AFBC3DD628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1D6F23FA-E131-41F1-AEDB-57C0AA0F8CAB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8FBDD6C9-9A8E-4850-B6AA-3F2F3BFA1AE3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028955AC-D693-4E17-BF3B-794EBF5B3FDB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A2B790AF-B39B-4180-8B26-5FCED0F969A5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13EE6E46-C309-4904-9768-6F7A3D3DB12A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47857910-A4E1-4D13-A39E-490B0BE5A100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AE1F2AD0-DDCD-4F10-9D97-864F7B02C45B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3ABFB7DF-82AB-4F88-86E8-D40682727145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3D801691-16ED-49F7-87B6-72FE86ADB70B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21C708F0-AC96-4BB2-B63B-055C2B6139AE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45536B98-CD09-473A-9A2A-081091C1BB9C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F27CACB9-A37A-4E69-9EF2-4DDE46C6A49A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9293264E-D555-4039-826D-298C3F34F15C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BDF62387-8960-4365-858C-595614078DA3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09B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B740814C-145C-4A9D-BA5D-20C513CD2B9E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F4380C86-33E7-4AF0-BEBC-B1DDE8232593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4EB3FA22-3F11-42C5-81B4-CF28E772C5F1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6B72DAF8-A372-4BFE-9567-A5B30602038A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767BD740-D1A2-4999-B134-8492EEEA4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E9644181-FAB9-4C69-8440-AE5BCC29BC70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3D74E294-8348-4268-8EA3-9328C7106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15D5F1AC-1BAA-4F3A-BF05-79E9DCF4F11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8C6DA2BA-82FD-41D5-A825-2DB7D01BFEDF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F54362F4-CA5D-42BA-8AF0-AB361BD03AAA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ABB8CEBE-58DF-4492-8E55-6B19BDEB9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1515D9A9-5DF4-4178-AEEC-A56A7C9790E0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8C575DB9-3732-4EF9-860A-66F75FB757FB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52A8433-7C29-4044-866B-7ECDB4FD4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</p:grpSp>
      <p:sp>
        <p:nvSpPr>
          <p:cNvPr id="111" name="TextBox 75">
            <a:extLst>
              <a:ext uri="{FF2B5EF4-FFF2-40B4-BE49-F238E27FC236}">
                <a16:creationId xmlns:a16="http://schemas.microsoft.com/office/drawing/2014/main" id="{FE748243-3528-4A42-9114-A4DE0C59B45B}"/>
              </a:ext>
            </a:extLst>
          </p:cNvPr>
          <p:cNvSpPr txBox="1"/>
          <p:nvPr/>
        </p:nvSpPr>
        <p:spPr>
          <a:xfrm>
            <a:off x="576032" y="4054557"/>
            <a:ext cx="1564020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77 activities captured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egnaposto piè di pagina 4">
            <a:extLst>
              <a:ext uri="{FF2B5EF4-FFF2-40B4-BE49-F238E27FC236}">
                <a16:creationId xmlns:a16="http://schemas.microsoft.com/office/drawing/2014/main" id="{F98714C9-5D49-4E79-A753-C04D55F229CC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4636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/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THE ADDED VALUE OF FABS</a:t>
            </a:r>
          </a:p>
        </p:txBody>
      </p:sp>
      <p:sp>
        <p:nvSpPr>
          <p:cNvPr id="21" name="Freeform 35">
            <a:extLst>
              <a:ext uri="{FF2B5EF4-FFF2-40B4-BE49-F238E27FC236}">
                <a16:creationId xmlns:a16="http://schemas.microsoft.com/office/drawing/2014/main" id="{083D1E71-78DA-4E45-82EE-C2C6A383C0CD}"/>
              </a:ext>
            </a:extLst>
          </p:cNvPr>
          <p:cNvSpPr>
            <a:spLocks noChangeAspect="1"/>
          </p:cNvSpPr>
          <p:nvPr/>
        </p:nvSpPr>
        <p:spPr bwMode="auto">
          <a:xfrm>
            <a:off x="2688954" y="2205424"/>
            <a:ext cx="1616224" cy="1620000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5F85A4B3-1DA6-4B33-8A90-12320D9C11FF}"/>
              </a:ext>
            </a:extLst>
          </p:cNvPr>
          <p:cNvSpPr>
            <a:spLocks noChangeAspect="1"/>
          </p:cNvSpPr>
          <p:nvPr/>
        </p:nvSpPr>
        <p:spPr bwMode="auto">
          <a:xfrm>
            <a:off x="5114992" y="2189770"/>
            <a:ext cx="1618112" cy="1620000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rgbClr val="FFC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6B15BA50-4F95-4219-9B32-1829D08AA54E}"/>
              </a:ext>
            </a:extLst>
          </p:cNvPr>
          <p:cNvSpPr>
            <a:spLocks noChangeAspect="1"/>
          </p:cNvSpPr>
          <p:nvPr/>
        </p:nvSpPr>
        <p:spPr bwMode="auto">
          <a:xfrm>
            <a:off x="3886210" y="1855298"/>
            <a:ext cx="1621894" cy="1620000"/>
          </a:xfrm>
          <a:custGeom>
            <a:avLst/>
            <a:gdLst>
              <a:gd name="T0" fmla="*/ 3131 w 3429"/>
              <a:gd name="T1" fmla="*/ 2451 h 3427"/>
              <a:gd name="T2" fmla="*/ 3302 w 3429"/>
              <a:gd name="T3" fmla="*/ 2422 h 3427"/>
              <a:gd name="T4" fmla="*/ 3425 w 3429"/>
              <a:gd name="T5" fmla="*/ 2220 h 3427"/>
              <a:gd name="T6" fmla="*/ 3390 w 3429"/>
              <a:gd name="T7" fmla="*/ 1967 h 3427"/>
              <a:gd name="T8" fmla="*/ 3271 w 3429"/>
              <a:gd name="T9" fmla="*/ 1794 h 3427"/>
              <a:gd name="T10" fmla="*/ 3084 w 3429"/>
              <a:gd name="T11" fmla="*/ 1703 h 3427"/>
              <a:gd name="T12" fmla="*/ 2976 w 3429"/>
              <a:gd name="T13" fmla="*/ 1719 h 3427"/>
              <a:gd name="T14" fmla="*/ 2729 w 3429"/>
              <a:gd name="T15" fmla="*/ 1817 h 3427"/>
              <a:gd name="T16" fmla="*/ 2534 w 3429"/>
              <a:gd name="T17" fmla="*/ 1800 h 3427"/>
              <a:gd name="T18" fmla="*/ 2454 w 3429"/>
              <a:gd name="T19" fmla="*/ 1643 h 3427"/>
              <a:gd name="T20" fmla="*/ 2483 w 3429"/>
              <a:gd name="T21" fmla="*/ 1284 h 3427"/>
              <a:gd name="T22" fmla="*/ 2426 w 3429"/>
              <a:gd name="T23" fmla="*/ 898 h 3427"/>
              <a:gd name="T24" fmla="*/ 1903 w 3429"/>
              <a:gd name="T25" fmla="*/ 960 h 3427"/>
              <a:gd name="T26" fmla="*/ 1741 w 3429"/>
              <a:gd name="T27" fmla="*/ 850 h 3427"/>
              <a:gd name="T28" fmla="*/ 1699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2 w 3429"/>
              <a:gd name="T35" fmla="*/ 5 h 3427"/>
              <a:gd name="T36" fmla="*/ 1288 w 3429"/>
              <a:gd name="T37" fmla="*/ 21 h 3427"/>
              <a:gd name="T38" fmla="*/ 1083 w 3429"/>
              <a:gd name="T39" fmla="*/ 142 h 3427"/>
              <a:gd name="T40" fmla="*/ 977 w 3429"/>
              <a:gd name="T41" fmla="*/ 367 h 3427"/>
              <a:gd name="T42" fmla="*/ 1024 w 3429"/>
              <a:gd name="T43" fmla="*/ 530 h 3427"/>
              <a:gd name="T44" fmla="*/ 1111 w 3429"/>
              <a:gd name="T45" fmla="*/ 773 h 3427"/>
              <a:gd name="T46" fmla="*/ 1067 w 3429"/>
              <a:gd name="T47" fmla="*/ 905 h 3427"/>
              <a:gd name="T48" fmla="*/ 859 w 3429"/>
              <a:gd name="T49" fmla="*/ 979 h 3427"/>
              <a:gd name="T50" fmla="*/ 548 w 3429"/>
              <a:gd name="T51" fmla="*/ 944 h 3427"/>
              <a:gd name="T52" fmla="*/ 95 w 3429"/>
              <a:gd name="T53" fmla="*/ 945 h 3427"/>
              <a:gd name="T54" fmla="*/ 2 w 3429"/>
              <a:gd name="T55" fmla="*/ 1542 h 3427"/>
              <a:gd name="T56" fmla="*/ 29 w 3429"/>
              <a:gd name="T57" fmla="*/ 1706 h 3427"/>
              <a:gd name="T58" fmla="*/ 108 w 3429"/>
              <a:gd name="T59" fmla="*/ 1749 h 3427"/>
              <a:gd name="T60" fmla="*/ 329 w 3429"/>
              <a:gd name="T61" fmla="*/ 1669 h 3427"/>
              <a:gd name="T62" fmla="*/ 494 w 3429"/>
              <a:gd name="T63" fmla="*/ 1615 h 3427"/>
              <a:gd name="T64" fmla="*/ 677 w 3429"/>
              <a:gd name="T65" fmla="*/ 1649 h 3427"/>
              <a:gd name="T66" fmla="*/ 881 w 3429"/>
              <a:gd name="T67" fmla="*/ 1832 h 3427"/>
              <a:gd name="T68" fmla="*/ 973 w 3429"/>
              <a:gd name="T69" fmla="*/ 2068 h 3427"/>
              <a:gd name="T70" fmla="*/ 914 w 3429"/>
              <a:gd name="T71" fmla="*/ 2393 h 3427"/>
              <a:gd name="T72" fmla="*/ 741 w 3429"/>
              <a:gd name="T73" fmla="*/ 2524 h 3427"/>
              <a:gd name="T74" fmla="*/ 362 w 3429"/>
              <a:gd name="T75" fmla="*/ 2520 h 3427"/>
              <a:gd name="T76" fmla="*/ 121 w 3429"/>
              <a:gd name="T77" fmla="*/ 2521 h 3427"/>
              <a:gd name="T78" fmla="*/ 26 w 3429"/>
              <a:gd name="T79" fmla="*/ 2618 h 3427"/>
              <a:gd name="T80" fmla="*/ 34 w 3429"/>
              <a:gd name="T81" fmla="*/ 2874 h 3427"/>
              <a:gd name="T82" fmla="*/ 378 w 3429"/>
              <a:gd name="T83" fmla="*/ 3362 h 3427"/>
              <a:gd name="T84" fmla="*/ 852 w 3429"/>
              <a:gd name="T85" fmla="*/ 3427 h 3427"/>
              <a:gd name="T86" fmla="*/ 1012 w 3429"/>
              <a:gd name="T87" fmla="*/ 3369 h 3427"/>
              <a:gd name="T88" fmla="*/ 1013 w 3429"/>
              <a:gd name="T89" fmla="*/ 3266 h 3427"/>
              <a:gd name="T90" fmla="*/ 914 w 3429"/>
              <a:gd name="T91" fmla="*/ 3019 h 3427"/>
              <a:gd name="T92" fmla="*/ 923 w 3429"/>
              <a:gd name="T93" fmla="*/ 2759 h 3427"/>
              <a:gd name="T94" fmla="*/ 1163 w 3429"/>
              <a:gd name="T95" fmla="*/ 2512 h 3427"/>
              <a:gd name="T96" fmla="*/ 1347 w 3429"/>
              <a:gd name="T97" fmla="*/ 2453 h 3427"/>
              <a:gd name="T98" fmla="*/ 1521 w 3429"/>
              <a:gd name="T99" fmla="*/ 2455 h 3427"/>
              <a:gd name="T100" fmla="*/ 1717 w 3429"/>
              <a:gd name="T101" fmla="*/ 2549 h 3427"/>
              <a:gd name="T102" fmla="*/ 1796 w 3429"/>
              <a:gd name="T103" fmla="*/ 2673 h 3427"/>
              <a:gd name="T104" fmla="*/ 1793 w 3429"/>
              <a:gd name="T105" fmla="*/ 3084 h 3427"/>
              <a:gd name="T106" fmla="*/ 1791 w 3429"/>
              <a:gd name="T107" fmla="*/ 3291 h 3427"/>
              <a:gd name="T108" fmla="*/ 1880 w 3429"/>
              <a:gd name="T109" fmla="*/ 3394 h 3427"/>
              <a:gd name="T110" fmla="*/ 2146 w 3429"/>
              <a:gd name="T111" fmla="*/ 3392 h 3427"/>
              <a:gd name="T112" fmla="*/ 2485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6" y="2424"/>
                </a:moveTo>
                <a:lnTo>
                  <a:pt x="2908" y="2436"/>
                </a:lnTo>
                <a:lnTo>
                  <a:pt x="3063" y="2450"/>
                </a:lnTo>
                <a:lnTo>
                  <a:pt x="3131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5" y="2434"/>
                </a:lnTo>
                <a:lnTo>
                  <a:pt x="3302" y="2422"/>
                </a:lnTo>
                <a:lnTo>
                  <a:pt x="3347" y="2387"/>
                </a:lnTo>
                <a:lnTo>
                  <a:pt x="3382" y="2339"/>
                </a:lnTo>
                <a:lnTo>
                  <a:pt x="3409" y="2283"/>
                </a:lnTo>
                <a:lnTo>
                  <a:pt x="3425" y="2220"/>
                </a:lnTo>
                <a:lnTo>
                  <a:pt x="3429" y="2150"/>
                </a:lnTo>
                <a:lnTo>
                  <a:pt x="3423" y="2078"/>
                </a:lnTo>
                <a:lnTo>
                  <a:pt x="3404" y="2003"/>
                </a:lnTo>
                <a:lnTo>
                  <a:pt x="3390" y="1967"/>
                </a:lnTo>
                <a:lnTo>
                  <a:pt x="3377" y="1938"/>
                </a:lnTo>
                <a:lnTo>
                  <a:pt x="3346" y="1884"/>
                </a:lnTo>
                <a:lnTo>
                  <a:pt x="3311" y="1836"/>
                </a:lnTo>
                <a:lnTo>
                  <a:pt x="3271" y="1794"/>
                </a:lnTo>
                <a:lnTo>
                  <a:pt x="3227" y="1759"/>
                </a:lnTo>
                <a:lnTo>
                  <a:pt x="3180" y="1731"/>
                </a:lnTo>
                <a:lnTo>
                  <a:pt x="3133" y="1713"/>
                </a:lnTo>
                <a:lnTo>
                  <a:pt x="3084" y="1703"/>
                </a:lnTo>
                <a:lnTo>
                  <a:pt x="3060" y="1702"/>
                </a:lnTo>
                <a:lnTo>
                  <a:pt x="3038" y="1702"/>
                </a:lnTo>
                <a:lnTo>
                  <a:pt x="2996" y="1711"/>
                </a:lnTo>
                <a:lnTo>
                  <a:pt x="2976" y="1719"/>
                </a:lnTo>
                <a:lnTo>
                  <a:pt x="2944" y="1731"/>
                </a:lnTo>
                <a:lnTo>
                  <a:pt x="2900" y="1749"/>
                </a:lnTo>
                <a:lnTo>
                  <a:pt x="2823" y="1779"/>
                </a:lnTo>
                <a:lnTo>
                  <a:pt x="2729" y="1817"/>
                </a:lnTo>
                <a:lnTo>
                  <a:pt x="2698" y="1829"/>
                </a:lnTo>
                <a:lnTo>
                  <a:pt x="2638" y="1837"/>
                </a:lnTo>
                <a:lnTo>
                  <a:pt x="2582" y="1827"/>
                </a:lnTo>
                <a:lnTo>
                  <a:pt x="2534" y="1800"/>
                </a:lnTo>
                <a:lnTo>
                  <a:pt x="2513" y="1779"/>
                </a:lnTo>
                <a:lnTo>
                  <a:pt x="2495" y="1757"/>
                </a:lnTo>
                <a:lnTo>
                  <a:pt x="2469" y="1705"/>
                </a:lnTo>
                <a:lnTo>
                  <a:pt x="2454" y="1643"/>
                </a:lnTo>
                <a:lnTo>
                  <a:pt x="2450" y="1573"/>
                </a:lnTo>
                <a:lnTo>
                  <a:pt x="2453" y="1534"/>
                </a:lnTo>
                <a:lnTo>
                  <a:pt x="2461" y="1451"/>
                </a:lnTo>
                <a:lnTo>
                  <a:pt x="2483" y="1284"/>
                </a:lnTo>
                <a:lnTo>
                  <a:pt x="2510" y="1118"/>
                </a:lnTo>
                <a:lnTo>
                  <a:pt x="2542" y="951"/>
                </a:lnTo>
                <a:lnTo>
                  <a:pt x="2560" y="868"/>
                </a:lnTo>
                <a:lnTo>
                  <a:pt x="2426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4" y="901"/>
                </a:lnTo>
                <a:lnTo>
                  <a:pt x="1761" y="876"/>
                </a:lnTo>
                <a:lnTo>
                  <a:pt x="1741" y="850"/>
                </a:lnTo>
                <a:lnTo>
                  <a:pt x="1710" y="789"/>
                </a:lnTo>
                <a:lnTo>
                  <a:pt x="1695" y="719"/>
                </a:lnTo>
                <a:lnTo>
                  <a:pt x="1694" y="644"/>
                </a:lnTo>
                <a:lnTo>
                  <a:pt x="1699" y="603"/>
                </a:lnTo>
                <a:lnTo>
                  <a:pt x="1712" y="520"/>
                </a:lnTo>
                <a:lnTo>
                  <a:pt x="1724" y="375"/>
                </a:lnTo>
                <a:lnTo>
                  <a:pt x="1726" y="258"/>
                </a:lnTo>
                <a:lnTo>
                  <a:pt x="1717" y="177"/>
                </a:lnTo>
                <a:lnTo>
                  <a:pt x="1709" y="153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2" y="52"/>
                </a:lnTo>
                <a:lnTo>
                  <a:pt x="1586" y="31"/>
                </a:lnTo>
                <a:lnTo>
                  <a:pt x="1546" y="16"/>
                </a:lnTo>
                <a:lnTo>
                  <a:pt x="1502" y="5"/>
                </a:lnTo>
                <a:lnTo>
                  <a:pt x="1454" y="0"/>
                </a:lnTo>
                <a:lnTo>
                  <a:pt x="1430" y="0"/>
                </a:lnTo>
                <a:lnTo>
                  <a:pt x="1383" y="1"/>
                </a:lnTo>
                <a:lnTo>
                  <a:pt x="1288" y="21"/>
                </a:lnTo>
                <a:lnTo>
                  <a:pt x="1241" y="38"/>
                </a:lnTo>
                <a:lnTo>
                  <a:pt x="1205" y="55"/>
                </a:lnTo>
                <a:lnTo>
                  <a:pt x="1139" y="94"/>
                </a:lnTo>
                <a:lnTo>
                  <a:pt x="1083" y="142"/>
                </a:lnTo>
                <a:lnTo>
                  <a:pt x="1039" y="194"/>
                </a:lnTo>
                <a:lnTo>
                  <a:pt x="1005" y="250"/>
                </a:lnTo>
                <a:lnTo>
                  <a:pt x="984" y="309"/>
                </a:lnTo>
                <a:lnTo>
                  <a:pt x="977" y="367"/>
                </a:lnTo>
                <a:lnTo>
                  <a:pt x="984" y="425"/>
                </a:lnTo>
                <a:lnTo>
                  <a:pt x="994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3" y="699"/>
                </a:lnTo>
                <a:lnTo>
                  <a:pt x="1102" y="725"/>
                </a:lnTo>
                <a:lnTo>
                  <a:pt x="1111" y="773"/>
                </a:lnTo>
                <a:lnTo>
                  <a:pt x="1109" y="820"/>
                </a:lnTo>
                <a:lnTo>
                  <a:pt x="1095" y="864"/>
                </a:lnTo>
                <a:lnTo>
                  <a:pt x="1083" y="883"/>
                </a:lnTo>
                <a:lnTo>
                  <a:pt x="1067" y="905"/>
                </a:lnTo>
                <a:lnTo>
                  <a:pt x="1022" y="941"/>
                </a:lnTo>
                <a:lnTo>
                  <a:pt x="965" y="965"/>
                </a:lnTo>
                <a:lnTo>
                  <a:pt x="897" y="978"/>
                </a:lnTo>
                <a:lnTo>
                  <a:pt x="859" y="979"/>
                </a:lnTo>
                <a:lnTo>
                  <a:pt x="835" y="979"/>
                </a:lnTo>
                <a:lnTo>
                  <a:pt x="810" y="977"/>
                </a:lnTo>
                <a:lnTo>
                  <a:pt x="723" y="967"/>
                </a:lnTo>
                <a:lnTo>
                  <a:pt x="548" y="944"/>
                </a:lnTo>
                <a:lnTo>
                  <a:pt x="374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2" y="1456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3" y="1669"/>
                </a:lnTo>
                <a:lnTo>
                  <a:pt x="29" y="1706"/>
                </a:lnTo>
                <a:lnTo>
                  <a:pt x="41" y="1720"/>
                </a:lnTo>
                <a:lnTo>
                  <a:pt x="52" y="1731"/>
                </a:lnTo>
                <a:lnTo>
                  <a:pt x="78" y="1745"/>
                </a:lnTo>
                <a:lnTo>
                  <a:pt x="108" y="1749"/>
                </a:lnTo>
                <a:lnTo>
                  <a:pt x="142" y="1744"/>
                </a:lnTo>
                <a:lnTo>
                  <a:pt x="161" y="1737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5"/>
                </a:lnTo>
                <a:lnTo>
                  <a:pt x="524" y="1614"/>
                </a:lnTo>
                <a:lnTo>
                  <a:pt x="555" y="1615"/>
                </a:lnTo>
                <a:lnTo>
                  <a:pt x="617" y="1627"/>
                </a:lnTo>
                <a:lnTo>
                  <a:pt x="677" y="1649"/>
                </a:lnTo>
                <a:lnTo>
                  <a:pt x="734" y="1682"/>
                </a:lnTo>
                <a:lnTo>
                  <a:pt x="788" y="1724"/>
                </a:lnTo>
                <a:lnTo>
                  <a:pt x="838" y="1774"/>
                </a:lnTo>
                <a:lnTo>
                  <a:pt x="881" y="1832"/>
                </a:lnTo>
                <a:lnTo>
                  <a:pt x="919" y="1897"/>
                </a:lnTo>
                <a:lnTo>
                  <a:pt x="934" y="1931"/>
                </a:lnTo>
                <a:lnTo>
                  <a:pt x="952" y="1977"/>
                </a:lnTo>
                <a:lnTo>
                  <a:pt x="973" y="2068"/>
                </a:lnTo>
                <a:lnTo>
                  <a:pt x="980" y="2158"/>
                </a:lnTo>
                <a:lnTo>
                  <a:pt x="971" y="2244"/>
                </a:lnTo>
                <a:lnTo>
                  <a:pt x="950" y="2322"/>
                </a:lnTo>
                <a:lnTo>
                  <a:pt x="914" y="2393"/>
                </a:lnTo>
                <a:lnTo>
                  <a:pt x="867" y="2451"/>
                </a:lnTo>
                <a:lnTo>
                  <a:pt x="807" y="2497"/>
                </a:lnTo>
                <a:lnTo>
                  <a:pt x="772" y="2513"/>
                </a:lnTo>
                <a:lnTo>
                  <a:pt x="741" y="2524"/>
                </a:lnTo>
                <a:lnTo>
                  <a:pt x="653" y="2536"/>
                </a:lnTo>
                <a:lnTo>
                  <a:pt x="595" y="2537"/>
                </a:lnTo>
                <a:lnTo>
                  <a:pt x="525" y="2535"/>
                </a:lnTo>
                <a:lnTo>
                  <a:pt x="362" y="2520"/>
                </a:lnTo>
                <a:lnTo>
                  <a:pt x="277" y="2508"/>
                </a:lnTo>
                <a:lnTo>
                  <a:pt x="242" y="2504"/>
                </a:lnTo>
                <a:lnTo>
                  <a:pt x="178" y="2506"/>
                </a:lnTo>
                <a:lnTo>
                  <a:pt x="121" y="2521"/>
                </a:lnTo>
                <a:lnTo>
                  <a:pt x="75" y="2548"/>
                </a:lnTo>
                <a:lnTo>
                  <a:pt x="57" y="2567"/>
                </a:lnTo>
                <a:lnTo>
                  <a:pt x="45" y="2582"/>
                </a:lnTo>
                <a:lnTo>
                  <a:pt x="26" y="2618"/>
                </a:lnTo>
                <a:lnTo>
                  <a:pt x="16" y="2658"/>
                </a:lnTo>
                <a:lnTo>
                  <a:pt x="14" y="2704"/>
                </a:lnTo>
                <a:lnTo>
                  <a:pt x="16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4" y="3391"/>
                </a:lnTo>
                <a:lnTo>
                  <a:pt x="730" y="3414"/>
                </a:lnTo>
                <a:lnTo>
                  <a:pt x="818" y="3423"/>
                </a:lnTo>
                <a:lnTo>
                  <a:pt x="852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9" y="3384"/>
                </a:lnTo>
                <a:lnTo>
                  <a:pt x="1012" y="3369"/>
                </a:lnTo>
                <a:lnTo>
                  <a:pt x="1019" y="3355"/>
                </a:lnTo>
                <a:lnTo>
                  <a:pt x="1025" y="3328"/>
                </a:lnTo>
                <a:lnTo>
                  <a:pt x="1021" y="3289"/>
                </a:lnTo>
                <a:lnTo>
                  <a:pt x="1013" y="3266"/>
                </a:lnTo>
                <a:lnTo>
                  <a:pt x="973" y="3172"/>
                </a:lnTo>
                <a:lnTo>
                  <a:pt x="943" y="3094"/>
                </a:lnTo>
                <a:lnTo>
                  <a:pt x="927" y="3050"/>
                </a:lnTo>
                <a:lnTo>
                  <a:pt x="914" y="3019"/>
                </a:lnTo>
                <a:lnTo>
                  <a:pt x="901" y="2983"/>
                </a:lnTo>
                <a:lnTo>
                  <a:pt x="891" y="2909"/>
                </a:lnTo>
                <a:lnTo>
                  <a:pt x="898" y="2834"/>
                </a:lnTo>
                <a:lnTo>
                  <a:pt x="923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4" y="2562"/>
                </a:lnTo>
                <a:lnTo>
                  <a:pt x="1163" y="2512"/>
                </a:lnTo>
                <a:lnTo>
                  <a:pt x="1208" y="2492"/>
                </a:lnTo>
                <a:lnTo>
                  <a:pt x="1235" y="2482"/>
                </a:lnTo>
                <a:lnTo>
                  <a:pt x="1291" y="2464"/>
                </a:lnTo>
                <a:lnTo>
                  <a:pt x="1347" y="2453"/>
                </a:lnTo>
                <a:lnTo>
                  <a:pt x="1403" y="2447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69"/>
                </a:lnTo>
                <a:lnTo>
                  <a:pt x="1629" y="2489"/>
                </a:lnTo>
                <a:lnTo>
                  <a:pt x="1675" y="2516"/>
                </a:lnTo>
                <a:lnTo>
                  <a:pt x="1717" y="2549"/>
                </a:lnTo>
                <a:lnTo>
                  <a:pt x="1751" y="2588"/>
                </a:lnTo>
                <a:lnTo>
                  <a:pt x="1779" y="2630"/>
                </a:lnTo>
                <a:lnTo>
                  <a:pt x="1789" y="2654"/>
                </a:lnTo>
                <a:lnTo>
                  <a:pt x="1796" y="2673"/>
                </a:lnTo>
                <a:lnTo>
                  <a:pt x="1806" y="2721"/>
                </a:lnTo>
                <a:lnTo>
                  <a:pt x="1813" y="2808"/>
                </a:lnTo>
                <a:lnTo>
                  <a:pt x="1809" y="2943"/>
                </a:lnTo>
                <a:lnTo>
                  <a:pt x="1793" y="3084"/>
                </a:lnTo>
                <a:lnTo>
                  <a:pt x="1784" y="3150"/>
                </a:lnTo>
                <a:lnTo>
                  <a:pt x="1780" y="3181"/>
                </a:lnTo>
                <a:lnTo>
                  <a:pt x="1781" y="3239"/>
                </a:lnTo>
                <a:lnTo>
                  <a:pt x="1791" y="3291"/>
                </a:lnTo>
                <a:lnTo>
                  <a:pt x="1812" y="3334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4"/>
                </a:lnTo>
                <a:lnTo>
                  <a:pt x="1925" y="3409"/>
                </a:lnTo>
                <a:lnTo>
                  <a:pt x="1977" y="3413"/>
                </a:lnTo>
                <a:lnTo>
                  <a:pt x="2005" y="3411"/>
                </a:lnTo>
                <a:lnTo>
                  <a:pt x="2146" y="3392"/>
                </a:lnTo>
                <a:lnTo>
                  <a:pt x="2427" y="3343"/>
                </a:lnTo>
                <a:lnTo>
                  <a:pt x="2567" y="3312"/>
                </a:lnTo>
                <a:lnTo>
                  <a:pt x="2536" y="3171"/>
                </a:lnTo>
                <a:lnTo>
                  <a:pt x="2485" y="2884"/>
                </a:lnTo>
                <a:lnTo>
                  <a:pt x="2466" y="2740"/>
                </a:lnTo>
                <a:lnTo>
                  <a:pt x="2462" y="2706"/>
                </a:lnTo>
                <a:lnTo>
                  <a:pt x="2466" y="2643"/>
                </a:lnTo>
                <a:lnTo>
                  <a:pt x="2482" y="2585"/>
                </a:lnTo>
                <a:lnTo>
                  <a:pt x="2510" y="2533"/>
                </a:lnTo>
                <a:lnTo>
                  <a:pt x="2528" y="2510"/>
                </a:lnTo>
                <a:lnTo>
                  <a:pt x="2548" y="2489"/>
                </a:lnTo>
                <a:lnTo>
                  <a:pt x="2598" y="2455"/>
                </a:lnTo>
                <a:lnTo>
                  <a:pt x="2656" y="2431"/>
                </a:lnTo>
                <a:lnTo>
                  <a:pt x="2720" y="2419"/>
                </a:lnTo>
                <a:lnTo>
                  <a:pt x="2755" y="2418"/>
                </a:lnTo>
                <a:lnTo>
                  <a:pt x="2790" y="2419"/>
                </a:lnTo>
                <a:lnTo>
                  <a:pt x="2826" y="2424"/>
                </a:lnTo>
                <a:close/>
              </a:path>
            </a:pathLst>
          </a:custGeom>
          <a:solidFill>
            <a:srgbClr val="4CC1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Freeform 687">
            <a:extLst>
              <a:ext uri="{FF2B5EF4-FFF2-40B4-BE49-F238E27FC236}">
                <a16:creationId xmlns:a16="http://schemas.microsoft.com/office/drawing/2014/main" id="{E3040554-FD35-4A69-9792-E2D9BB04D390}"/>
              </a:ext>
            </a:extLst>
          </p:cNvPr>
          <p:cNvSpPr>
            <a:spLocks noChangeAspect="1"/>
          </p:cNvSpPr>
          <p:nvPr/>
        </p:nvSpPr>
        <p:spPr bwMode="auto">
          <a:xfrm>
            <a:off x="418763" y="1720522"/>
            <a:ext cx="1800000" cy="1800000"/>
          </a:xfrm>
          <a:custGeom>
            <a:avLst/>
            <a:gdLst>
              <a:gd name="T0" fmla="*/ 3130 w 3429"/>
              <a:gd name="T1" fmla="*/ 2451 h 3427"/>
              <a:gd name="T2" fmla="*/ 3301 w 3429"/>
              <a:gd name="T3" fmla="*/ 2422 h 3427"/>
              <a:gd name="T4" fmla="*/ 3424 w 3429"/>
              <a:gd name="T5" fmla="*/ 2220 h 3427"/>
              <a:gd name="T6" fmla="*/ 3390 w 3429"/>
              <a:gd name="T7" fmla="*/ 1967 h 3427"/>
              <a:gd name="T8" fmla="*/ 3271 w 3429"/>
              <a:gd name="T9" fmla="*/ 1795 h 3427"/>
              <a:gd name="T10" fmla="*/ 3084 w 3429"/>
              <a:gd name="T11" fmla="*/ 1703 h 3427"/>
              <a:gd name="T12" fmla="*/ 2975 w 3429"/>
              <a:gd name="T13" fmla="*/ 1719 h 3427"/>
              <a:gd name="T14" fmla="*/ 2729 w 3429"/>
              <a:gd name="T15" fmla="*/ 1817 h 3427"/>
              <a:gd name="T16" fmla="*/ 2533 w 3429"/>
              <a:gd name="T17" fmla="*/ 1800 h 3427"/>
              <a:gd name="T18" fmla="*/ 2453 w 3429"/>
              <a:gd name="T19" fmla="*/ 1643 h 3427"/>
              <a:gd name="T20" fmla="*/ 2483 w 3429"/>
              <a:gd name="T21" fmla="*/ 1285 h 3427"/>
              <a:gd name="T22" fmla="*/ 2425 w 3429"/>
              <a:gd name="T23" fmla="*/ 898 h 3427"/>
              <a:gd name="T24" fmla="*/ 1903 w 3429"/>
              <a:gd name="T25" fmla="*/ 960 h 3427"/>
              <a:gd name="T26" fmla="*/ 1740 w 3429"/>
              <a:gd name="T27" fmla="*/ 850 h 3427"/>
              <a:gd name="T28" fmla="*/ 1698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1 w 3429"/>
              <a:gd name="T35" fmla="*/ 6 h 3427"/>
              <a:gd name="T36" fmla="*/ 1288 w 3429"/>
              <a:gd name="T37" fmla="*/ 22 h 3427"/>
              <a:gd name="T38" fmla="*/ 1083 w 3429"/>
              <a:gd name="T39" fmla="*/ 142 h 3427"/>
              <a:gd name="T40" fmla="*/ 976 w 3429"/>
              <a:gd name="T41" fmla="*/ 368 h 3427"/>
              <a:gd name="T42" fmla="*/ 1024 w 3429"/>
              <a:gd name="T43" fmla="*/ 530 h 3427"/>
              <a:gd name="T44" fmla="*/ 1110 w 3429"/>
              <a:gd name="T45" fmla="*/ 773 h 3427"/>
              <a:gd name="T46" fmla="*/ 1066 w 3429"/>
              <a:gd name="T47" fmla="*/ 905 h 3427"/>
              <a:gd name="T48" fmla="*/ 858 w 3429"/>
              <a:gd name="T49" fmla="*/ 980 h 3427"/>
              <a:gd name="T50" fmla="*/ 548 w 3429"/>
              <a:gd name="T51" fmla="*/ 944 h 3427"/>
              <a:gd name="T52" fmla="*/ 96 w 3429"/>
              <a:gd name="T53" fmla="*/ 945 h 3427"/>
              <a:gd name="T54" fmla="*/ 2 w 3429"/>
              <a:gd name="T55" fmla="*/ 1542 h 3427"/>
              <a:gd name="T56" fmla="*/ 29 w 3429"/>
              <a:gd name="T57" fmla="*/ 1707 h 3427"/>
              <a:gd name="T58" fmla="*/ 108 w 3429"/>
              <a:gd name="T59" fmla="*/ 1750 h 3427"/>
              <a:gd name="T60" fmla="*/ 327 w 3429"/>
              <a:gd name="T61" fmla="*/ 1670 h 3427"/>
              <a:gd name="T62" fmla="*/ 494 w 3429"/>
              <a:gd name="T63" fmla="*/ 1616 h 3427"/>
              <a:gd name="T64" fmla="*/ 676 w 3429"/>
              <a:gd name="T65" fmla="*/ 1650 h 3427"/>
              <a:gd name="T66" fmla="*/ 880 w 3429"/>
              <a:gd name="T67" fmla="*/ 1832 h 3427"/>
              <a:gd name="T68" fmla="*/ 973 w 3429"/>
              <a:gd name="T69" fmla="*/ 2068 h 3427"/>
              <a:gd name="T70" fmla="*/ 913 w 3429"/>
              <a:gd name="T71" fmla="*/ 2393 h 3427"/>
              <a:gd name="T72" fmla="*/ 741 w 3429"/>
              <a:gd name="T73" fmla="*/ 2525 h 3427"/>
              <a:gd name="T74" fmla="*/ 362 w 3429"/>
              <a:gd name="T75" fmla="*/ 2521 h 3427"/>
              <a:gd name="T76" fmla="*/ 121 w 3429"/>
              <a:gd name="T77" fmla="*/ 2521 h 3427"/>
              <a:gd name="T78" fmla="*/ 25 w 3429"/>
              <a:gd name="T79" fmla="*/ 2618 h 3427"/>
              <a:gd name="T80" fmla="*/ 34 w 3429"/>
              <a:gd name="T81" fmla="*/ 2874 h 3427"/>
              <a:gd name="T82" fmla="*/ 379 w 3429"/>
              <a:gd name="T83" fmla="*/ 3362 h 3427"/>
              <a:gd name="T84" fmla="*/ 851 w 3429"/>
              <a:gd name="T85" fmla="*/ 3427 h 3427"/>
              <a:gd name="T86" fmla="*/ 1011 w 3429"/>
              <a:gd name="T87" fmla="*/ 3369 h 3427"/>
              <a:gd name="T88" fmla="*/ 1012 w 3429"/>
              <a:gd name="T89" fmla="*/ 3266 h 3427"/>
              <a:gd name="T90" fmla="*/ 913 w 3429"/>
              <a:gd name="T91" fmla="*/ 3019 h 3427"/>
              <a:gd name="T92" fmla="*/ 922 w 3429"/>
              <a:gd name="T93" fmla="*/ 2759 h 3427"/>
              <a:gd name="T94" fmla="*/ 1163 w 3429"/>
              <a:gd name="T95" fmla="*/ 2513 h 3427"/>
              <a:gd name="T96" fmla="*/ 1346 w 3429"/>
              <a:gd name="T97" fmla="*/ 2453 h 3427"/>
              <a:gd name="T98" fmla="*/ 1521 w 3429"/>
              <a:gd name="T99" fmla="*/ 2455 h 3427"/>
              <a:gd name="T100" fmla="*/ 1716 w 3429"/>
              <a:gd name="T101" fmla="*/ 2549 h 3427"/>
              <a:gd name="T102" fmla="*/ 1796 w 3429"/>
              <a:gd name="T103" fmla="*/ 2674 h 3427"/>
              <a:gd name="T104" fmla="*/ 1793 w 3429"/>
              <a:gd name="T105" fmla="*/ 3084 h 3427"/>
              <a:gd name="T106" fmla="*/ 1790 w 3429"/>
              <a:gd name="T107" fmla="*/ 3291 h 3427"/>
              <a:gd name="T108" fmla="*/ 1880 w 3429"/>
              <a:gd name="T109" fmla="*/ 3396 h 3427"/>
              <a:gd name="T110" fmla="*/ 2145 w 3429"/>
              <a:gd name="T111" fmla="*/ 3392 h 3427"/>
              <a:gd name="T112" fmla="*/ 2484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5" y="2424"/>
                </a:moveTo>
                <a:lnTo>
                  <a:pt x="2908" y="2436"/>
                </a:lnTo>
                <a:lnTo>
                  <a:pt x="3062" y="2450"/>
                </a:lnTo>
                <a:lnTo>
                  <a:pt x="3130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4" y="2435"/>
                </a:lnTo>
                <a:lnTo>
                  <a:pt x="3301" y="2422"/>
                </a:lnTo>
                <a:lnTo>
                  <a:pt x="3346" y="2387"/>
                </a:lnTo>
                <a:lnTo>
                  <a:pt x="3383" y="2339"/>
                </a:lnTo>
                <a:lnTo>
                  <a:pt x="3408" y="2283"/>
                </a:lnTo>
                <a:lnTo>
                  <a:pt x="3424" y="2220"/>
                </a:lnTo>
                <a:lnTo>
                  <a:pt x="3429" y="2150"/>
                </a:lnTo>
                <a:lnTo>
                  <a:pt x="3422" y="2078"/>
                </a:lnTo>
                <a:lnTo>
                  <a:pt x="3404" y="2004"/>
                </a:lnTo>
                <a:lnTo>
                  <a:pt x="3390" y="1967"/>
                </a:lnTo>
                <a:lnTo>
                  <a:pt x="3376" y="1938"/>
                </a:lnTo>
                <a:lnTo>
                  <a:pt x="3346" y="1884"/>
                </a:lnTo>
                <a:lnTo>
                  <a:pt x="3310" y="1836"/>
                </a:lnTo>
                <a:lnTo>
                  <a:pt x="3271" y="1795"/>
                </a:lnTo>
                <a:lnTo>
                  <a:pt x="3226" y="1759"/>
                </a:lnTo>
                <a:lnTo>
                  <a:pt x="3180" y="1732"/>
                </a:lnTo>
                <a:lnTo>
                  <a:pt x="3133" y="1713"/>
                </a:lnTo>
                <a:lnTo>
                  <a:pt x="3084" y="1703"/>
                </a:lnTo>
                <a:lnTo>
                  <a:pt x="3059" y="1702"/>
                </a:lnTo>
                <a:lnTo>
                  <a:pt x="3037" y="1703"/>
                </a:lnTo>
                <a:lnTo>
                  <a:pt x="2996" y="1712"/>
                </a:lnTo>
                <a:lnTo>
                  <a:pt x="2975" y="1719"/>
                </a:lnTo>
                <a:lnTo>
                  <a:pt x="2943" y="1732"/>
                </a:lnTo>
                <a:lnTo>
                  <a:pt x="2897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3" y="1800"/>
                </a:lnTo>
                <a:lnTo>
                  <a:pt x="2512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3" y="1643"/>
                </a:lnTo>
                <a:lnTo>
                  <a:pt x="2450" y="1573"/>
                </a:lnTo>
                <a:lnTo>
                  <a:pt x="2452" y="1534"/>
                </a:lnTo>
                <a:lnTo>
                  <a:pt x="2461" y="1451"/>
                </a:lnTo>
                <a:lnTo>
                  <a:pt x="2483" y="1285"/>
                </a:lnTo>
                <a:lnTo>
                  <a:pt x="2510" y="1118"/>
                </a:lnTo>
                <a:lnTo>
                  <a:pt x="2542" y="952"/>
                </a:lnTo>
                <a:lnTo>
                  <a:pt x="2561" y="869"/>
                </a:lnTo>
                <a:lnTo>
                  <a:pt x="2425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3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1" y="789"/>
                </a:lnTo>
                <a:lnTo>
                  <a:pt x="1695" y="719"/>
                </a:lnTo>
                <a:lnTo>
                  <a:pt x="1693" y="644"/>
                </a:lnTo>
                <a:lnTo>
                  <a:pt x="1698" y="603"/>
                </a:lnTo>
                <a:lnTo>
                  <a:pt x="1711" y="520"/>
                </a:lnTo>
                <a:lnTo>
                  <a:pt x="1724" y="375"/>
                </a:lnTo>
                <a:lnTo>
                  <a:pt x="1725" y="259"/>
                </a:lnTo>
                <a:lnTo>
                  <a:pt x="1717" y="177"/>
                </a:lnTo>
                <a:lnTo>
                  <a:pt x="1710" y="154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1" y="52"/>
                </a:lnTo>
                <a:lnTo>
                  <a:pt x="1585" y="32"/>
                </a:lnTo>
                <a:lnTo>
                  <a:pt x="1546" y="16"/>
                </a:lnTo>
                <a:lnTo>
                  <a:pt x="1501" y="6"/>
                </a:lnTo>
                <a:lnTo>
                  <a:pt x="1455" y="0"/>
                </a:lnTo>
                <a:lnTo>
                  <a:pt x="1430" y="0"/>
                </a:lnTo>
                <a:lnTo>
                  <a:pt x="1382" y="2"/>
                </a:lnTo>
                <a:lnTo>
                  <a:pt x="1288" y="22"/>
                </a:lnTo>
                <a:lnTo>
                  <a:pt x="1241" y="39"/>
                </a:lnTo>
                <a:lnTo>
                  <a:pt x="1205" y="55"/>
                </a:lnTo>
                <a:lnTo>
                  <a:pt x="1139" y="95"/>
                </a:lnTo>
                <a:lnTo>
                  <a:pt x="1083" y="142"/>
                </a:lnTo>
                <a:lnTo>
                  <a:pt x="1038" y="194"/>
                </a:lnTo>
                <a:lnTo>
                  <a:pt x="1005" y="251"/>
                </a:lnTo>
                <a:lnTo>
                  <a:pt x="984" y="309"/>
                </a:lnTo>
                <a:lnTo>
                  <a:pt x="976" y="368"/>
                </a:lnTo>
                <a:lnTo>
                  <a:pt x="983" y="425"/>
                </a:lnTo>
                <a:lnTo>
                  <a:pt x="993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2" y="700"/>
                </a:lnTo>
                <a:lnTo>
                  <a:pt x="1101" y="725"/>
                </a:lnTo>
                <a:lnTo>
                  <a:pt x="1110" y="773"/>
                </a:lnTo>
                <a:lnTo>
                  <a:pt x="1108" y="820"/>
                </a:lnTo>
                <a:lnTo>
                  <a:pt x="1095" y="864"/>
                </a:lnTo>
                <a:lnTo>
                  <a:pt x="1082" y="883"/>
                </a:lnTo>
                <a:lnTo>
                  <a:pt x="1066" y="905"/>
                </a:lnTo>
                <a:lnTo>
                  <a:pt x="1021" y="941"/>
                </a:lnTo>
                <a:lnTo>
                  <a:pt x="964" y="965"/>
                </a:lnTo>
                <a:lnTo>
                  <a:pt x="897" y="979"/>
                </a:lnTo>
                <a:lnTo>
                  <a:pt x="858" y="980"/>
                </a:lnTo>
                <a:lnTo>
                  <a:pt x="835" y="979"/>
                </a:lnTo>
                <a:lnTo>
                  <a:pt x="809" y="977"/>
                </a:lnTo>
                <a:lnTo>
                  <a:pt x="722" y="967"/>
                </a:lnTo>
                <a:lnTo>
                  <a:pt x="548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2"/>
                </a:lnTo>
                <a:lnTo>
                  <a:pt x="96" y="945"/>
                </a:lnTo>
                <a:lnTo>
                  <a:pt x="62" y="1114"/>
                </a:lnTo>
                <a:lnTo>
                  <a:pt x="33" y="1285"/>
                </a:lnTo>
                <a:lnTo>
                  <a:pt x="12" y="1457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2" y="1669"/>
                </a:lnTo>
                <a:lnTo>
                  <a:pt x="29" y="1707"/>
                </a:lnTo>
                <a:lnTo>
                  <a:pt x="41" y="1721"/>
                </a:lnTo>
                <a:lnTo>
                  <a:pt x="51" y="1731"/>
                </a:lnTo>
                <a:lnTo>
                  <a:pt x="78" y="1746"/>
                </a:lnTo>
                <a:lnTo>
                  <a:pt x="108" y="1750"/>
                </a:lnTo>
                <a:lnTo>
                  <a:pt x="142" y="1744"/>
                </a:lnTo>
                <a:lnTo>
                  <a:pt x="160" y="1737"/>
                </a:lnTo>
                <a:lnTo>
                  <a:pt x="251" y="1699"/>
                </a:lnTo>
                <a:lnTo>
                  <a:pt x="327" y="1670"/>
                </a:lnTo>
                <a:lnTo>
                  <a:pt x="373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6"/>
                </a:lnTo>
                <a:lnTo>
                  <a:pt x="524" y="1615"/>
                </a:lnTo>
                <a:lnTo>
                  <a:pt x="555" y="1616"/>
                </a:lnTo>
                <a:lnTo>
                  <a:pt x="616" y="1628"/>
                </a:lnTo>
                <a:lnTo>
                  <a:pt x="676" y="1650"/>
                </a:lnTo>
                <a:lnTo>
                  <a:pt x="733" y="1683"/>
                </a:lnTo>
                <a:lnTo>
                  <a:pt x="787" y="1724"/>
                </a:lnTo>
                <a:lnTo>
                  <a:pt x="837" y="1774"/>
                </a:lnTo>
                <a:lnTo>
                  <a:pt x="880" y="1832"/>
                </a:lnTo>
                <a:lnTo>
                  <a:pt x="918" y="1897"/>
                </a:lnTo>
                <a:lnTo>
                  <a:pt x="933" y="1933"/>
                </a:lnTo>
                <a:lnTo>
                  <a:pt x="951" y="1977"/>
                </a:lnTo>
                <a:lnTo>
                  <a:pt x="973" y="2068"/>
                </a:lnTo>
                <a:lnTo>
                  <a:pt x="979" y="2159"/>
                </a:lnTo>
                <a:lnTo>
                  <a:pt x="971" y="2244"/>
                </a:lnTo>
                <a:lnTo>
                  <a:pt x="949" y="2322"/>
                </a:lnTo>
                <a:lnTo>
                  <a:pt x="913" y="2393"/>
                </a:lnTo>
                <a:lnTo>
                  <a:pt x="866" y="2452"/>
                </a:lnTo>
                <a:lnTo>
                  <a:pt x="807" y="2498"/>
                </a:lnTo>
                <a:lnTo>
                  <a:pt x="771" y="2513"/>
                </a:lnTo>
                <a:lnTo>
                  <a:pt x="741" y="2525"/>
                </a:lnTo>
                <a:lnTo>
                  <a:pt x="652" y="2536"/>
                </a:lnTo>
                <a:lnTo>
                  <a:pt x="595" y="2537"/>
                </a:lnTo>
                <a:lnTo>
                  <a:pt x="524" y="2536"/>
                </a:lnTo>
                <a:lnTo>
                  <a:pt x="362" y="2521"/>
                </a:lnTo>
                <a:lnTo>
                  <a:pt x="276" y="2508"/>
                </a:lnTo>
                <a:lnTo>
                  <a:pt x="242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5" y="2548"/>
                </a:lnTo>
                <a:lnTo>
                  <a:pt x="56" y="2567"/>
                </a:lnTo>
                <a:lnTo>
                  <a:pt x="44" y="2583"/>
                </a:lnTo>
                <a:lnTo>
                  <a:pt x="25" y="2618"/>
                </a:lnTo>
                <a:lnTo>
                  <a:pt x="15" y="2659"/>
                </a:lnTo>
                <a:lnTo>
                  <a:pt x="13" y="2705"/>
                </a:lnTo>
                <a:lnTo>
                  <a:pt x="16" y="2729"/>
                </a:lnTo>
                <a:lnTo>
                  <a:pt x="34" y="2874"/>
                </a:lnTo>
                <a:lnTo>
                  <a:pt x="85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9" y="3362"/>
                </a:lnTo>
                <a:lnTo>
                  <a:pt x="554" y="3391"/>
                </a:lnTo>
                <a:lnTo>
                  <a:pt x="730" y="3415"/>
                </a:lnTo>
                <a:lnTo>
                  <a:pt x="818" y="3425"/>
                </a:lnTo>
                <a:lnTo>
                  <a:pt x="851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1" y="3369"/>
                </a:lnTo>
                <a:lnTo>
                  <a:pt x="1018" y="3356"/>
                </a:lnTo>
                <a:lnTo>
                  <a:pt x="1024" y="3329"/>
                </a:lnTo>
                <a:lnTo>
                  <a:pt x="1021" y="3289"/>
                </a:lnTo>
                <a:lnTo>
                  <a:pt x="1012" y="3266"/>
                </a:lnTo>
                <a:lnTo>
                  <a:pt x="974" y="3173"/>
                </a:lnTo>
                <a:lnTo>
                  <a:pt x="943" y="3096"/>
                </a:lnTo>
                <a:lnTo>
                  <a:pt x="927" y="3052"/>
                </a:lnTo>
                <a:lnTo>
                  <a:pt x="913" y="3019"/>
                </a:lnTo>
                <a:lnTo>
                  <a:pt x="900" y="2984"/>
                </a:lnTo>
                <a:lnTo>
                  <a:pt x="890" y="2909"/>
                </a:lnTo>
                <a:lnTo>
                  <a:pt x="898" y="2834"/>
                </a:lnTo>
                <a:lnTo>
                  <a:pt x="922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3" y="2562"/>
                </a:lnTo>
                <a:lnTo>
                  <a:pt x="1163" y="2513"/>
                </a:lnTo>
                <a:lnTo>
                  <a:pt x="1208" y="2492"/>
                </a:lnTo>
                <a:lnTo>
                  <a:pt x="1235" y="2482"/>
                </a:lnTo>
                <a:lnTo>
                  <a:pt x="1290" y="2464"/>
                </a:lnTo>
                <a:lnTo>
                  <a:pt x="1346" y="2453"/>
                </a:lnTo>
                <a:lnTo>
                  <a:pt x="1402" y="2448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70"/>
                </a:lnTo>
                <a:lnTo>
                  <a:pt x="1629" y="2490"/>
                </a:lnTo>
                <a:lnTo>
                  <a:pt x="1675" y="2516"/>
                </a:lnTo>
                <a:lnTo>
                  <a:pt x="1716" y="2549"/>
                </a:lnTo>
                <a:lnTo>
                  <a:pt x="1751" y="2588"/>
                </a:lnTo>
                <a:lnTo>
                  <a:pt x="1778" y="2631"/>
                </a:lnTo>
                <a:lnTo>
                  <a:pt x="1788" y="2654"/>
                </a:lnTo>
                <a:lnTo>
                  <a:pt x="1796" y="2674"/>
                </a:lnTo>
                <a:lnTo>
                  <a:pt x="1806" y="2721"/>
                </a:lnTo>
                <a:lnTo>
                  <a:pt x="1812" y="2808"/>
                </a:lnTo>
                <a:lnTo>
                  <a:pt x="1808" y="2945"/>
                </a:lnTo>
                <a:lnTo>
                  <a:pt x="1793" y="3084"/>
                </a:lnTo>
                <a:lnTo>
                  <a:pt x="1783" y="3150"/>
                </a:lnTo>
                <a:lnTo>
                  <a:pt x="1779" y="3181"/>
                </a:lnTo>
                <a:lnTo>
                  <a:pt x="1780" y="3239"/>
                </a:lnTo>
                <a:lnTo>
                  <a:pt x="1790" y="3291"/>
                </a:lnTo>
                <a:lnTo>
                  <a:pt x="1812" y="3335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6"/>
                </a:lnTo>
                <a:lnTo>
                  <a:pt x="1925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5" y="3392"/>
                </a:lnTo>
                <a:lnTo>
                  <a:pt x="2427" y="3343"/>
                </a:lnTo>
                <a:lnTo>
                  <a:pt x="2566" y="3313"/>
                </a:lnTo>
                <a:lnTo>
                  <a:pt x="2535" y="3171"/>
                </a:lnTo>
                <a:lnTo>
                  <a:pt x="2484" y="2884"/>
                </a:lnTo>
                <a:lnTo>
                  <a:pt x="2465" y="2741"/>
                </a:lnTo>
                <a:lnTo>
                  <a:pt x="2462" y="2707"/>
                </a:lnTo>
                <a:lnTo>
                  <a:pt x="2466" y="2643"/>
                </a:lnTo>
                <a:lnTo>
                  <a:pt x="2482" y="2585"/>
                </a:lnTo>
                <a:lnTo>
                  <a:pt x="2509" y="2533"/>
                </a:lnTo>
                <a:lnTo>
                  <a:pt x="2527" y="2511"/>
                </a:lnTo>
                <a:lnTo>
                  <a:pt x="2548" y="2489"/>
                </a:lnTo>
                <a:lnTo>
                  <a:pt x="2598" y="2455"/>
                </a:lnTo>
                <a:lnTo>
                  <a:pt x="2655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90" y="2419"/>
                </a:lnTo>
                <a:lnTo>
                  <a:pt x="2825" y="2424"/>
                </a:lnTo>
                <a:close/>
              </a:path>
            </a:pathLst>
          </a:custGeom>
          <a:solidFill>
            <a:srgbClr val="3A5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reeform 706">
            <a:extLst>
              <a:ext uri="{FF2B5EF4-FFF2-40B4-BE49-F238E27FC236}">
                <a16:creationId xmlns:a16="http://schemas.microsoft.com/office/drawing/2014/main" id="{29F446AF-108A-487A-A4F3-9AAAC457AB00}"/>
              </a:ext>
            </a:extLst>
          </p:cNvPr>
          <p:cNvSpPr>
            <a:spLocks noChangeAspect="1"/>
          </p:cNvSpPr>
          <p:nvPr/>
        </p:nvSpPr>
        <p:spPr bwMode="auto">
          <a:xfrm>
            <a:off x="6325443" y="1851481"/>
            <a:ext cx="1620000" cy="1620000"/>
          </a:xfrm>
          <a:custGeom>
            <a:avLst/>
            <a:gdLst>
              <a:gd name="T0" fmla="*/ 3129 w 3429"/>
              <a:gd name="T1" fmla="*/ 2451 h 3426"/>
              <a:gd name="T2" fmla="*/ 3300 w 3429"/>
              <a:gd name="T3" fmla="*/ 2422 h 3426"/>
              <a:gd name="T4" fmla="*/ 3423 w 3429"/>
              <a:gd name="T5" fmla="*/ 2220 h 3426"/>
              <a:gd name="T6" fmla="*/ 3389 w 3429"/>
              <a:gd name="T7" fmla="*/ 1967 h 3426"/>
              <a:gd name="T8" fmla="*/ 3270 w 3429"/>
              <a:gd name="T9" fmla="*/ 1794 h 3426"/>
              <a:gd name="T10" fmla="*/ 3083 w 3429"/>
              <a:gd name="T11" fmla="*/ 1703 h 3426"/>
              <a:gd name="T12" fmla="*/ 2976 w 3429"/>
              <a:gd name="T13" fmla="*/ 1719 h 3426"/>
              <a:gd name="T14" fmla="*/ 2729 w 3429"/>
              <a:gd name="T15" fmla="*/ 1817 h 3426"/>
              <a:gd name="T16" fmla="*/ 2532 w 3429"/>
              <a:gd name="T17" fmla="*/ 1800 h 3426"/>
              <a:gd name="T18" fmla="*/ 2452 w 3429"/>
              <a:gd name="T19" fmla="*/ 1643 h 3426"/>
              <a:gd name="T20" fmla="*/ 2482 w 3429"/>
              <a:gd name="T21" fmla="*/ 1284 h 3426"/>
              <a:gd name="T22" fmla="*/ 2424 w 3429"/>
              <a:gd name="T23" fmla="*/ 898 h 3426"/>
              <a:gd name="T24" fmla="*/ 1903 w 3429"/>
              <a:gd name="T25" fmla="*/ 960 h 3426"/>
              <a:gd name="T26" fmla="*/ 1740 w 3429"/>
              <a:gd name="T27" fmla="*/ 850 h 3426"/>
              <a:gd name="T28" fmla="*/ 1697 w 3429"/>
              <a:gd name="T29" fmla="*/ 603 h 3426"/>
              <a:gd name="T30" fmla="*/ 1716 w 3429"/>
              <a:gd name="T31" fmla="*/ 177 h 3426"/>
              <a:gd name="T32" fmla="*/ 1653 w 3429"/>
              <a:gd name="T33" fmla="*/ 75 h 3426"/>
              <a:gd name="T34" fmla="*/ 1501 w 3429"/>
              <a:gd name="T35" fmla="*/ 6 h 3426"/>
              <a:gd name="T36" fmla="*/ 1287 w 3429"/>
              <a:gd name="T37" fmla="*/ 20 h 3426"/>
              <a:gd name="T38" fmla="*/ 1083 w 3429"/>
              <a:gd name="T39" fmla="*/ 142 h 3426"/>
              <a:gd name="T40" fmla="*/ 975 w 3429"/>
              <a:gd name="T41" fmla="*/ 368 h 3426"/>
              <a:gd name="T42" fmla="*/ 1024 w 3429"/>
              <a:gd name="T43" fmla="*/ 530 h 3426"/>
              <a:gd name="T44" fmla="*/ 1111 w 3429"/>
              <a:gd name="T45" fmla="*/ 773 h 3426"/>
              <a:gd name="T46" fmla="*/ 1065 w 3429"/>
              <a:gd name="T47" fmla="*/ 905 h 3426"/>
              <a:gd name="T48" fmla="*/ 858 w 3429"/>
              <a:gd name="T49" fmla="*/ 979 h 3426"/>
              <a:gd name="T50" fmla="*/ 547 w 3429"/>
              <a:gd name="T51" fmla="*/ 944 h 3426"/>
              <a:gd name="T52" fmla="*/ 95 w 3429"/>
              <a:gd name="T53" fmla="*/ 945 h 3426"/>
              <a:gd name="T54" fmla="*/ 2 w 3429"/>
              <a:gd name="T55" fmla="*/ 1541 h 3426"/>
              <a:gd name="T56" fmla="*/ 29 w 3429"/>
              <a:gd name="T57" fmla="*/ 1706 h 3426"/>
              <a:gd name="T58" fmla="*/ 107 w 3429"/>
              <a:gd name="T59" fmla="*/ 1750 h 3426"/>
              <a:gd name="T60" fmla="*/ 329 w 3429"/>
              <a:gd name="T61" fmla="*/ 1669 h 3426"/>
              <a:gd name="T62" fmla="*/ 493 w 3429"/>
              <a:gd name="T63" fmla="*/ 1616 h 3426"/>
              <a:gd name="T64" fmla="*/ 675 w 3429"/>
              <a:gd name="T65" fmla="*/ 1649 h 3426"/>
              <a:gd name="T66" fmla="*/ 880 w 3429"/>
              <a:gd name="T67" fmla="*/ 1832 h 3426"/>
              <a:gd name="T68" fmla="*/ 972 w 3429"/>
              <a:gd name="T69" fmla="*/ 2068 h 3426"/>
              <a:gd name="T70" fmla="*/ 914 w 3429"/>
              <a:gd name="T71" fmla="*/ 2393 h 3426"/>
              <a:gd name="T72" fmla="*/ 741 w 3429"/>
              <a:gd name="T73" fmla="*/ 2524 h 3426"/>
              <a:gd name="T74" fmla="*/ 361 w 3429"/>
              <a:gd name="T75" fmla="*/ 2521 h 3426"/>
              <a:gd name="T76" fmla="*/ 121 w 3429"/>
              <a:gd name="T77" fmla="*/ 2521 h 3426"/>
              <a:gd name="T78" fmla="*/ 25 w 3429"/>
              <a:gd name="T79" fmla="*/ 2618 h 3426"/>
              <a:gd name="T80" fmla="*/ 34 w 3429"/>
              <a:gd name="T81" fmla="*/ 2874 h 3426"/>
              <a:gd name="T82" fmla="*/ 378 w 3429"/>
              <a:gd name="T83" fmla="*/ 3362 h 3426"/>
              <a:gd name="T84" fmla="*/ 851 w 3429"/>
              <a:gd name="T85" fmla="*/ 3426 h 3426"/>
              <a:gd name="T86" fmla="*/ 1010 w 3429"/>
              <a:gd name="T87" fmla="*/ 3368 h 3426"/>
              <a:gd name="T88" fmla="*/ 1011 w 3429"/>
              <a:gd name="T89" fmla="*/ 3266 h 3426"/>
              <a:gd name="T90" fmla="*/ 913 w 3429"/>
              <a:gd name="T91" fmla="*/ 3019 h 3426"/>
              <a:gd name="T92" fmla="*/ 921 w 3429"/>
              <a:gd name="T93" fmla="*/ 2759 h 3426"/>
              <a:gd name="T94" fmla="*/ 1163 w 3429"/>
              <a:gd name="T95" fmla="*/ 2512 h 3426"/>
              <a:gd name="T96" fmla="*/ 1345 w 3429"/>
              <a:gd name="T97" fmla="*/ 2453 h 3426"/>
              <a:gd name="T98" fmla="*/ 1520 w 3429"/>
              <a:gd name="T99" fmla="*/ 2455 h 3426"/>
              <a:gd name="T100" fmla="*/ 1715 w 3429"/>
              <a:gd name="T101" fmla="*/ 2549 h 3426"/>
              <a:gd name="T102" fmla="*/ 1795 w 3429"/>
              <a:gd name="T103" fmla="*/ 2674 h 3426"/>
              <a:gd name="T104" fmla="*/ 1793 w 3429"/>
              <a:gd name="T105" fmla="*/ 3084 h 3426"/>
              <a:gd name="T106" fmla="*/ 1791 w 3429"/>
              <a:gd name="T107" fmla="*/ 3291 h 3426"/>
              <a:gd name="T108" fmla="*/ 1879 w 3429"/>
              <a:gd name="T109" fmla="*/ 3395 h 3426"/>
              <a:gd name="T110" fmla="*/ 2144 w 3429"/>
              <a:gd name="T111" fmla="*/ 3392 h 3426"/>
              <a:gd name="T112" fmla="*/ 2483 w 3429"/>
              <a:gd name="T113" fmla="*/ 2884 h 3426"/>
              <a:gd name="T114" fmla="*/ 2481 w 3429"/>
              <a:gd name="T115" fmla="*/ 2584 h 3426"/>
              <a:gd name="T116" fmla="*/ 2597 w 3429"/>
              <a:gd name="T117" fmla="*/ 2455 h 3426"/>
              <a:gd name="T118" fmla="*/ 2789 w 3429"/>
              <a:gd name="T119" fmla="*/ 2419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6">
                <a:moveTo>
                  <a:pt x="2824" y="2424"/>
                </a:moveTo>
                <a:lnTo>
                  <a:pt x="2907" y="2436"/>
                </a:lnTo>
                <a:lnTo>
                  <a:pt x="3062" y="2450"/>
                </a:lnTo>
                <a:lnTo>
                  <a:pt x="3129" y="2451"/>
                </a:lnTo>
                <a:lnTo>
                  <a:pt x="3193" y="2450"/>
                </a:lnTo>
                <a:lnTo>
                  <a:pt x="3262" y="2439"/>
                </a:lnTo>
                <a:lnTo>
                  <a:pt x="3274" y="2435"/>
                </a:lnTo>
                <a:lnTo>
                  <a:pt x="3300" y="2422"/>
                </a:lnTo>
                <a:lnTo>
                  <a:pt x="3346" y="2386"/>
                </a:lnTo>
                <a:lnTo>
                  <a:pt x="3382" y="2339"/>
                </a:lnTo>
                <a:lnTo>
                  <a:pt x="3408" y="2283"/>
                </a:lnTo>
                <a:lnTo>
                  <a:pt x="3423" y="2220"/>
                </a:lnTo>
                <a:lnTo>
                  <a:pt x="3429" y="2150"/>
                </a:lnTo>
                <a:lnTo>
                  <a:pt x="3421" y="2077"/>
                </a:lnTo>
                <a:lnTo>
                  <a:pt x="3404" y="2004"/>
                </a:lnTo>
                <a:lnTo>
                  <a:pt x="3389" y="1967"/>
                </a:lnTo>
                <a:lnTo>
                  <a:pt x="3376" y="1937"/>
                </a:lnTo>
                <a:lnTo>
                  <a:pt x="3346" y="1884"/>
                </a:lnTo>
                <a:lnTo>
                  <a:pt x="3309" y="1836"/>
                </a:lnTo>
                <a:lnTo>
                  <a:pt x="3270" y="1794"/>
                </a:lnTo>
                <a:lnTo>
                  <a:pt x="3225" y="1759"/>
                </a:lnTo>
                <a:lnTo>
                  <a:pt x="3180" y="1731"/>
                </a:lnTo>
                <a:lnTo>
                  <a:pt x="3132" y="1712"/>
                </a:lnTo>
                <a:lnTo>
                  <a:pt x="3083" y="1703"/>
                </a:lnTo>
                <a:lnTo>
                  <a:pt x="3058" y="1702"/>
                </a:lnTo>
                <a:lnTo>
                  <a:pt x="3037" y="1703"/>
                </a:lnTo>
                <a:lnTo>
                  <a:pt x="2995" y="1711"/>
                </a:lnTo>
                <a:lnTo>
                  <a:pt x="2976" y="1719"/>
                </a:lnTo>
                <a:lnTo>
                  <a:pt x="2942" y="1732"/>
                </a:lnTo>
                <a:lnTo>
                  <a:pt x="2898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2" y="1800"/>
                </a:lnTo>
                <a:lnTo>
                  <a:pt x="2511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2" y="1643"/>
                </a:lnTo>
                <a:lnTo>
                  <a:pt x="2449" y="1573"/>
                </a:lnTo>
                <a:lnTo>
                  <a:pt x="2451" y="1534"/>
                </a:lnTo>
                <a:lnTo>
                  <a:pt x="2460" y="1451"/>
                </a:lnTo>
                <a:lnTo>
                  <a:pt x="2482" y="1284"/>
                </a:lnTo>
                <a:lnTo>
                  <a:pt x="2509" y="1117"/>
                </a:lnTo>
                <a:lnTo>
                  <a:pt x="2541" y="951"/>
                </a:lnTo>
                <a:lnTo>
                  <a:pt x="2560" y="869"/>
                </a:lnTo>
                <a:lnTo>
                  <a:pt x="2424" y="898"/>
                </a:lnTo>
                <a:lnTo>
                  <a:pt x="2151" y="945"/>
                </a:lnTo>
                <a:lnTo>
                  <a:pt x="2015" y="963"/>
                </a:lnTo>
                <a:lnTo>
                  <a:pt x="1975" y="966"/>
                </a:lnTo>
                <a:lnTo>
                  <a:pt x="1903" y="960"/>
                </a:lnTo>
                <a:lnTo>
                  <a:pt x="1838" y="938"/>
                </a:lnTo>
                <a:lnTo>
                  <a:pt x="1782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0" y="789"/>
                </a:lnTo>
                <a:lnTo>
                  <a:pt x="1694" y="719"/>
                </a:lnTo>
                <a:lnTo>
                  <a:pt x="1692" y="644"/>
                </a:lnTo>
                <a:lnTo>
                  <a:pt x="1697" y="603"/>
                </a:lnTo>
                <a:lnTo>
                  <a:pt x="1710" y="520"/>
                </a:lnTo>
                <a:lnTo>
                  <a:pt x="1723" y="375"/>
                </a:lnTo>
                <a:lnTo>
                  <a:pt x="1724" y="259"/>
                </a:lnTo>
                <a:lnTo>
                  <a:pt x="1716" y="177"/>
                </a:lnTo>
                <a:lnTo>
                  <a:pt x="1709" y="154"/>
                </a:lnTo>
                <a:lnTo>
                  <a:pt x="1701" y="136"/>
                </a:lnTo>
                <a:lnTo>
                  <a:pt x="1680" y="104"/>
                </a:lnTo>
                <a:lnTo>
                  <a:pt x="1653" y="75"/>
                </a:lnTo>
                <a:lnTo>
                  <a:pt x="1622" y="51"/>
                </a:lnTo>
                <a:lnTo>
                  <a:pt x="1586" y="32"/>
                </a:lnTo>
                <a:lnTo>
                  <a:pt x="1545" y="16"/>
                </a:lnTo>
                <a:lnTo>
                  <a:pt x="1501" y="6"/>
                </a:lnTo>
                <a:lnTo>
                  <a:pt x="1454" y="0"/>
                </a:lnTo>
                <a:lnTo>
                  <a:pt x="1429" y="0"/>
                </a:lnTo>
                <a:lnTo>
                  <a:pt x="1381" y="2"/>
                </a:lnTo>
                <a:lnTo>
                  <a:pt x="1287" y="20"/>
                </a:lnTo>
                <a:lnTo>
                  <a:pt x="1240" y="38"/>
                </a:lnTo>
                <a:lnTo>
                  <a:pt x="1204" y="55"/>
                </a:lnTo>
                <a:lnTo>
                  <a:pt x="1139" y="95"/>
                </a:lnTo>
                <a:lnTo>
                  <a:pt x="1083" y="142"/>
                </a:lnTo>
                <a:lnTo>
                  <a:pt x="1037" y="194"/>
                </a:lnTo>
                <a:lnTo>
                  <a:pt x="1004" y="251"/>
                </a:lnTo>
                <a:lnTo>
                  <a:pt x="983" y="309"/>
                </a:lnTo>
                <a:lnTo>
                  <a:pt x="975" y="368"/>
                </a:lnTo>
                <a:lnTo>
                  <a:pt x="982" y="425"/>
                </a:lnTo>
                <a:lnTo>
                  <a:pt x="993" y="453"/>
                </a:lnTo>
                <a:lnTo>
                  <a:pt x="1006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1" y="698"/>
                </a:lnTo>
                <a:lnTo>
                  <a:pt x="1101" y="724"/>
                </a:lnTo>
                <a:lnTo>
                  <a:pt x="1111" y="773"/>
                </a:lnTo>
                <a:lnTo>
                  <a:pt x="1108" y="820"/>
                </a:lnTo>
                <a:lnTo>
                  <a:pt x="1094" y="863"/>
                </a:lnTo>
                <a:lnTo>
                  <a:pt x="1082" y="883"/>
                </a:lnTo>
                <a:lnTo>
                  <a:pt x="1065" y="905"/>
                </a:lnTo>
                <a:lnTo>
                  <a:pt x="1021" y="941"/>
                </a:lnTo>
                <a:lnTo>
                  <a:pt x="964" y="965"/>
                </a:lnTo>
                <a:lnTo>
                  <a:pt x="896" y="978"/>
                </a:lnTo>
                <a:lnTo>
                  <a:pt x="858" y="979"/>
                </a:lnTo>
                <a:lnTo>
                  <a:pt x="834" y="978"/>
                </a:lnTo>
                <a:lnTo>
                  <a:pt x="808" y="976"/>
                </a:lnTo>
                <a:lnTo>
                  <a:pt x="721" y="967"/>
                </a:lnTo>
                <a:lnTo>
                  <a:pt x="547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1" y="1456"/>
                </a:lnTo>
                <a:lnTo>
                  <a:pt x="2" y="1541"/>
                </a:lnTo>
                <a:lnTo>
                  <a:pt x="0" y="1570"/>
                </a:lnTo>
                <a:lnTo>
                  <a:pt x="2" y="1623"/>
                </a:lnTo>
                <a:lnTo>
                  <a:pt x="11" y="1669"/>
                </a:lnTo>
                <a:lnTo>
                  <a:pt x="29" y="1706"/>
                </a:lnTo>
                <a:lnTo>
                  <a:pt x="40" y="1721"/>
                </a:lnTo>
                <a:lnTo>
                  <a:pt x="51" y="1731"/>
                </a:lnTo>
                <a:lnTo>
                  <a:pt x="77" y="1746"/>
                </a:lnTo>
                <a:lnTo>
                  <a:pt x="107" y="1750"/>
                </a:lnTo>
                <a:lnTo>
                  <a:pt x="142" y="1744"/>
                </a:lnTo>
                <a:lnTo>
                  <a:pt x="159" y="1736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1"/>
                </a:lnTo>
                <a:lnTo>
                  <a:pt x="406" y="1638"/>
                </a:lnTo>
                <a:lnTo>
                  <a:pt x="434" y="1627"/>
                </a:lnTo>
                <a:lnTo>
                  <a:pt x="493" y="1616"/>
                </a:lnTo>
                <a:lnTo>
                  <a:pt x="523" y="1615"/>
                </a:lnTo>
                <a:lnTo>
                  <a:pt x="554" y="1616"/>
                </a:lnTo>
                <a:lnTo>
                  <a:pt x="615" y="1627"/>
                </a:lnTo>
                <a:lnTo>
                  <a:pt x="675" y="1649"/>
                </a:lnTo>
                <a:lnTo>
                  <a:pt x="733" y="1682"/>
                </a:lnTo>
                <a:lnTo>
                  <a:pt x="787" y="1724"/>
                </a:lnTo>
                <a:lnTo>
                  <a:pt x="836" y="1774"/>
                </a:lnTo>
                <a:lnTo>
                  <a:pt x="880" y="1832"/>
                </a:lnTo>
                <a:lnTo>
                  <a:pt x="917" y="1897"/>
                </a:lnTo>
                <a:lnTo>
                  <a:pt x="932" y="1932"/>
                </a:lnTo>
                <a:lnTo>
                  <a:pt x="950" y="1977"/>
                </a:lnTo>
                <a:lnTo>
                  <a:pt x="972" y="2068"/>
                </a:lnTo>
                <a:lnTo>
                  <a:pt x="979" y="2158"/>
                </a:lnTo>
                <a:lnTo>
                  <a:pt x="971" y="2243"/>
                </a:lnTo>
                <a:lnTo>
                  <a:pt x="949" y="2322"/>
                </a:lnTo>
                <a:lnTo>
                  <a:pt x="914" y="2393"/>
                </a:lnTo>
                <a:lnTo>
                  <a:pt x="865" y="2452"/>
                </a:lnTo>
                <a:lnTo>
                  <a:pt x="806" y="2497"/>
                </a:lnTo>
                <a:lnTo>
                  <a:pt x="771" y="2513"/>
                </a:lnTo>
                <a:lnTo>
                  <a:pt x="741" y="2524"/>
                </a:lnTo>
                <a:lnTo>
                  <a:pt x="652" y="2536"/>
                </a:lnTo>
                <a:lnTo>
                  <a:pt x="595" y="2537"/>
                </a:lnTo>
                <a:lnTo>
                  <a:pt x="523" y="2536"/>
                </a:lnTo>
                <a:lnTo>
                  <a:pt x="361" y="2521"/>
                </a:lnTo>
                <a:lnTo>
                  <a:pt x="275" y="2508"/>
                </a:lnTo>
                <a:lnTo>
                  <a:pt x="241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4" y="2548"/>
                </a:lnTo>
                <a:lnTo>
                  <a:pt x="56" y="2567"/>
                </a:lnTo>
                <a:lnTo>
                  <a:pt x="43" y="2582"/>
                </a:lnTo>
                <a:lnTo>
                  <a:pt x="25" y="2618"/>
                </a:lnTo>
                <a:lnTo>
                  <a:pt x="15" y="2658"/>
                </a:lnTo>
                <a:lnTo>
                  <a:pt x="12" y="2705"/>
                </a:lnTo>
                <a:lnTo>
                  <a:pt x="15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3" y="3391"/>
                </a:lnTo>
                <a:lnTo>
                  <a:pt x="729" y="3415"/>
                </a:lnTo>
                <a:lnTo>
                  <a:pt x="817" y="3424"/>
                </a:lnTo>
                <a:lnTo>
                  <a:pt x="851" y="3426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0" y="3368"/>
                </a:lnTo>
                <a:lnTo>
                  <a:pt x="1017" y="3356"/>
                </a:lnTo>
                <a:lnTo>
                  <a:pt x="1024" y="3329"/>
                </a:lnTo>
                <a:lnTo>
                  <a:pt x="1021" y="3288"/>
                </a:lnTo>
                <a:lnTo>
                  <a:pt x="1011" y="3266"/>
                </a:lnTo>
                <a:lnTo>
                  <a:pt x="973" y="3172"/>
                </a:lnTo>
                <a:lnTo>
                  <a:pt x="943" y="3096"/>
                </a:lnTo>
                <a:lnTo>
                  <a:pt x="926" y="3051"/>
                </a:lnTo>
                <a:lnTo>
                  <a:pt x="913" y="3019"/>
                </a:lnTo>
                <a:lnTo>
                  <a:pt x="899" y="2984"/>
                </a:lnTo>
                <a:lnTo>
                  <a:pt x="889" y="2909"/>
                </a:lnTo>
                <a:lnTo>
                  <a:pt x="897" y="2833"/>
                </a:lnTo>
                <a:lnTo>
                  <a:pt x="921" y="2759"/>
                </a:lnTo>
                <a:lnTo>
                  <a:pt x="962" y="2687"/>
                </a:lnTo>
                <a:lnTo>
                  <a:pt x="1015" y="2621"/>
                </a:lnTo>
                <a:lnTo>
                  <a:pt x="1083" y="2562"/>
                </a:lnTo>
                <a:lnTo>
                  <a:pt x="1163" y="2512"/>
                </a:lnTo>
                <a:lnTo>
                  <a:pt x="1207" y="2492"/>
                </a:lnTo>
                <a:lnTo>
                  <a:pt x="1234" y="2482"/>
                </a:lnTo>
                <a:lnTo>
                  <a:pt x="1289" y="2464"/>
                </a:lnTo>
                <a:lnTo>
                  <a:pt x="1345" y="2453"/>
                </a:lnTo>
                <a:lnTo>
                  <a:pt x="1401" y="2448"/>
                </a:lnTo>
                <a:lnTo>
                  <a:pt x="1429" y="2447"/>
                </a:lnTo>
                <a:lnTo>
                  <a:pt x="1460" y="2448"/>
                </a:lnTo>
                <a:lnTo>
                  <a:pt x="1520" y="2455"/>
                </a:lnTo>
                <a:lnTo>
                  <a:pt x="1576" y="2469"/>
                </a:lnTo>
                <a:lnTo>
                  <a:pt x="1628" y="2489"/>
                </a:lnTo>
                <a:lnTo>
                  <a:pt x="1675" y="2516"/>
                </a:lnTo>
                <a:lnTo>
                  <a:pt x="1715" y="2549"/>
                </a:lnTo>
                <a:lnTo>
                  <a:pt x="1750" y="2588"/>
                </a:lnTo>
                <a:lnTo>
                  <a:pt x="1777" y="2630"/>
                </a:lnTo>
                <a:lnTo>
                  <a:pt x="1789" y="2654"/>
                </a:lnTo>
                <a:lnTo>
                  <a:pt x="1795" y="2674"/>
                </a:lnTo>
                <a:lnTo>
                  <a:pt x="1805" y="2720"/>
                </a:lnTo>
                <a:lnTo>
                  <a:pt x="1811" y="2807"/>
                </a:lnTo>
                <a:lnTo>
                  <a:pt x="1807" y="2944"/>
                </a:lnTo>
                <a:lnTo>
                  <a:pt x="1793" y="3084"/>
                </a:lnTo>
                <a:lnTo>
                  <a:pt x="1782" y="3150"/>
                </a:lnTo>
                <a:lnTo>
                  <a:pt x="1779" y="3181"/>
                </a:lnTo>
                <a:lnTo>
                  <a:pt x="1779" y="3239"/>
                </a:lnTo>
                <a:lnTo>
                  <a:pt x="1791" y="3291"/>
                </a:lnTo>
                <a:lnTo>
                  <a:pt x="1811" y="3335"/>
                </a:lnTo>
                <a:lnTo>
                  <a:pt x="1826" y="3354"/>
                </a:lnTo>
                <a:lnTo>
                  <a:pt x="1842" y="3370"/>
                </a:lnTo>
                <a:lnTo>
                  <a:pt x="1879" y="3395"/>
                </a:lnTo>
                <a:lnTo>
                  <a:pt x="1924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4" y="3392"/>
                </a:lnTo>
                <a:lnTo>
                  <a:pt x="2426" y="3342"/>
                </a:lnTo>
                <a:lnTo>
                  <a:pt x="2565" y="3311"/>
                </a:lnTo>
                <a:lnTo>
                  <a:pt x="2534" y="3170"/>
                </a:lnTo>
                <a:lnTo>
                  <a:pt x="2483" y="2884"/>
                </a:lnTo>
                <a:lnTo>
                  <a:pt x="2465" y="2741"/>
                </a:lnTo>
                <a:lnTo>
                  <a:pt x="2461" y="2707"/>
                </a:lnTo>
                <a:lnTo>
                  <a:pt x="2466" y="2643"/>
                </a:lnTo>
                <a:lnTo>
                  <a:pt x="2481" y="2584"/>
                </a:lnTo>
                <a:lnTo>
                  <a:pt x="2508" y="2533"/>
                </a:lnTo>
                <a:lnTo>
                  <a:pt x="2527" y="2511"/>
                </a:lnTo>
                <a:lnTo>
                  <a:pt x="2547" y="2489"/>
                </a:lnTo>
                <a:lnTo>
                  <a:pt x="2597" y="2455"/>
                </a:lnTo>
                <a:lnTo>
                  <a:pt x="2654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89" y="2419"/>
                </a:lnTo>
                <a:lnTo>
                  <a:pt x="2824" y="2424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654A9C4-4C5F-404D-8203-B78E1A5DD130}"/>
              </a:ext>
            </a:extLst>
          </p:cNvPr>
          <p:cNvSpPr>
            <a:spLocks noChangeAspect="1"/>
          </p:cNvSpPr>
          <p:nvPr/>
        </p:nvSpPr>
        <p:spPr>
          <a:xfrm>
            <a:off x="851050" y="2291884"/>
            <a:ext cx="80983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77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4034354A-2DF4-4E35-A50E-2534BD90CCF1}"/>
              </a:ext>
            </a:extLst>
          </p:cNvPr>
          <p:cNvSpPr>
            <a:spLocks noChangeAspect="1"/>
          </p:cNvSpPr>
          <p:nvPr/>
        </p:nvSpPr>
        <p:spPr>
          <a:xfrm>
            <a:off x="3047689" y="2620522"/>
            <a:ext cx="80983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CFD3B4B1-79AA-40B5-A0D3-49A8E932EC54}"/>
              </a:ext>
            </a:extLst>
          </p:cNvPr>
          <p:cNvSpPr>
            <a:spLocks noChangeAspect="1"/>
          </p:cNvSpPr>
          <p:nvPr/>
        </p:nvSpPr>
        <p:spPr>
          <a:xfrm>
            <a:off x="4207613" y="2386289"/>
            <a:ext cx="80983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15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72">
            <a:extLst>
              <a:ext uri="{FF2B5EF4-FFF2-40B4-BE49-F238E27FC236}">
                <a16:creationId xmlns:a16="http://schemas.microsoft.com/office/drawing/2014/main" id="{6C05E78B-3C37-460C-8508-D4F0394E2962}"/>
              </a:ext>
            </a:extLst>
          </p:cNvPr>
          <p:cNvSpPr>
            <a:spLocks noChangeAspect="1"/>
          </p:cNvSpPr>
          <p:nvPr/>
        </p:nvSpPr>
        <p:spPr>
          <a:xfrm>
            <a:off x="5518348" y="2620521"/>
            <a:ext cx="80983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C327352E-C662-40EC-9DF6-35DC19F05888}"/>
              </a:ext>
            </a:extLst>
          </p:cNvPr>
          <p:cNvSpPr>
            <a:spLocks noChangeAspect="1"/>
          </p:cNvSpPr>
          <p:nvPr/>
        </p:nvSpPr>
        <p:spPr>
          <a:xfrm>
            <a:off x="6681909" y="2419524"/>
            <a:ext cx="80983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06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0DBD0846-C713-4BD0-8C35-6D2A365F931A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112361" y="3513556"/>
            <a:ext cx="1" cy="488257"/>
          </a:xfrm>
          <a:prstGeom prst="straightConnector1">
            <a:avLst/>
          </a:prstGeom>
          <a:noFill/>
          <a:ln w="38100" cap="flat" cmpd="sng" algn="ctr">
            <a:solidFill>
              <a:srgbClr val="3A5C8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9">
            <a:extLst>
              <a:ext uri="{FF2B5EF4-FFF2-40B4-BE49-F238E27FC236}">
                <a16:creationId xmlns:a16="http://schemas.microsoft.com/office/drawing/2014/main" id="{73A87F72-973D-4A05-9958-E76F7984EDF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332302" y="1741708"/>
            <a:ext cx="2243" cy="524300"/>
          </a:xfrm>
          <a:prstGeom prst="straightConnector1">
            <a:avLst/>
          </a:prstGeom>
          <a:noFill/>
          <a:ln w="38100" cap="flat" cmpd="sng" algn="ctr">
            <a:solidFill>
              <a:srgbClr val="F7931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11">
            <a:extLst>
              <a:ext uri="{FF2B5EF4-FFF2-40B4-BE49-F238E27FC236}">
                <a16:creationId xmlns:a16="http://schemas.microsoft.com/office/drawing/2014/main" id="{5CAC10E9-AE64-41AB-8CE4-53D560CE9EF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594673" y="3513556"/>
            <a:ext cx="1" cy="454053"/>
          </a:xfrm>
          <a:prstGeom prst="straightConnector1">
            <a:avLst/>
          </a:prstGeom>
          <a:noFill/>
          <a:ln w="38100" cap="flat" cmpd="sng" algn="ctr">
            <a:solidFill>
              <a:srgbClr val="4CC1E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13">
            <a:extLst>
              <a:ext uri="{FF2B5EF4-FFF2-40B4-BE49-F238E27FC236}">
                <a16:creationId xmlns:a16="http://schemas.microsoft.com/office/drawing/2014/main" id="{6981FA9B-DA2F-4E42-BD9B-F36FECB809A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706740" y="1738242"/>
            <a:ext cx="2243" cy="467182"/>
          </a:xfrm>
          <a:prstGeom prst="straightConnector1">
            <a:avLst/>
          </a:prstGeom>
          <a:noFill/>
          <a:ln w="38100" cap="flat" cmpd="sng" algn="ctr">
            <a:solidFill>
              <a:srgbClr val="FFCC4C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15">
            <a:extLst>
              <a:ext uri="{FF2B5EF4-FFF2-40B4-BE49-F238E27FC236}">
                <a16:creationId xmlns:a16="http://schemas.microsoft.com/office/drawing/2014/main" id="{0896D093-7E51-4193-BE48-1BFFB67886FF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6942715" y="3479352"/>
            <a:ext cx="1" cy="488257"/>
          </a:xfrm>
          <a:prstGeom prst="straightConnector1">
            <a:avLst/>
          </a:prstGeom>
          <a:noFill/>
          <a:ln w="38100" cap="flat" cmpd="sng" algn="ctr">
            <a:solidFill>
              <a:srgbClr val="A2B96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75">
            <a:extLst>
              <a:ext uri="{FF2B5EF4-FFF2-40B4-BE49-F238E27FC236}">
                <a16:creationId xmlns:a16="http://schemas.microsoft.com/office/drawing/2014/main" id="{77A7EB17-9DF8-42F9-8BDB-9F6EF86EC93B}"/>
              </a:ext>
            </a:extLst>
          </p:cNvPr>
          <p:cNvSpPr txBox="1"/>
          <p:nvPr/>
        </p:nvSpPr>
        <p:spPr>
          <a:xfrm>
            <a:off x="200825" y="4076681"/>
            <a:ext cx="1823071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amongst the 77 activities captured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75">
            <a:extLst>
              <a:ext uri="{FF2B5EF4-FFF2-40B4-BE49-F238E27FC236}">
                <a16:creationId xmlns:a16="http://schemas.microsoft.com/office/drawing/2014/main" id="{0342746F-1E9A-42C5-82E6-C90B08E3BF53}"/>
              </a:ext>
            </a:extLst>
          </p:cNvPr>
          <p:cNvSpPr txBox="1"/>
          <p:nvPr/>
        </p:nvSpPr>
        <p:spPr>
          <a:xfrm>
            <a:off x="2051999" y="1030976"/>
            <a:ext cx="2253179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14 activities increase the safety level</a:t>
            </a:r>
          </a:p>
        </p:txBody>
      </p:sp>
      <p:sp>
        <p:nvSpPr>
          <p:cNvPr id="46" name="TextBox 75">
            <a:extLst>
              <a:ext uri="{FF2B5EF4-FFF2-40B4-BE49-F238E27FC236}">
                <a16:creationId xmlns:a16="http://schemas.microsoft.com/office/drawing/2014/main" id="{A15F5938-88A1-4406-9314-9B259ED19C92}"/>
              </a:ext>
            </a:extLst>
          </p:cNvPr>
          <p:cNvSpPr txBox="1"/>
          <p:nvPr/>
        </p:nvSpPr>
        <p:spPr>
          <a:xfrm>
            <a:off x="3412085" y="4051559"/>
            <a:ext cx="217695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15 activities increase capacity</a:t>
            </a:r>
          </a:p>
        </p:txBody>
      </p:sp>
      <p:sp>
        <p:nvSpPr>
          <p:cNvPr id="47" name="TextBox 75">
            <a:extLst>
              <a:ext uri="{FF2B5EF4-FFF2-40B4-BE49-F238E27FC236}">
                <a16:creationId xmlns:a16="http://schemas.microsoft.com/office/drawing/2014/main" id="{AAFA93EA-B8FA-44F3-BBCE-DC0C3FF91917}"/>
              </a:ext>
            </a:extLst>
          </p:cNvPr>
          <p:cNvSpPr txBox="1"/>
          <p:nvPr/>
        </p:nvSpPr>
        <p:spPr>
          <a:xfrm>
            <a:off x="4536350" y="1032139"/>
            <a:ext cx="2577601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16 activities support the environmental target</a:t>
            </a:r>
          </a:p>
        </p:txBody>
      </p:sp>
      <p:sp>
        <p:nvSpPr>
          <p:cNvPr id="48" name="TextBox 75">
            <a:extLst>
              <a:ext uri="{FF2B5EF4-FFF2-40B4-BE49-F238E27FC236}">
                <a16:creationId xmlns:a16="http://schemas.microsoft.com/office/drawing/2014/main" id="{4FD5B402-28AA-4BDC-98A0-0AD428FAA77F}"/>
              </a:ext>
            </a:extLst>
          </p:cNvPr>
          <p:cNvSpPr txBox="1"/>
          <p:nvPr/>
        </p:nvSpPr>
        <p:spPr>
          <a:xfrm>
            <a:off x="6083618" y="4077593"/>
            <a:ext cx="217695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prstClr val="black"/>
                </a:solidFill>
              </a:rPr>
              <a:t>06 activities increase efficiency</a:t>
            </a:r>
          </a:p>
        </p:txBody>
      </p:sp>
      <p:sp>
        <p:nvSpPr>
          <p:cNvPr id="37" name="Segnaposto piè di pagina 4">
            <a:extLst>
              <a:ext uri="{FF2B5EF4-FFF2-40B4-BE49-F238E27FC236}">
                <a16:creationId xmlns:a16="http://schemas.microsoft.com/office/drawing/2014/main" id="{2345AFD3-5FE1-4122-BE1C-506D6931F5F6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41186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615E592-B950-49AB-920F-75EA24BC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8BFB4946-0EB4-4BF4-9216-6D340747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556703"/>
            <a:ext cx="3449594" cy="3187955"/>
          </a:xfrm>
          <a:prstGeom prst="rect">
            <a:avLst/>
          </a:prstGeom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A4E678D6-1AC1-4C7D-8539-51A23082E1B6}"/>
              </a:ext>
            </a:extLst>
          </p:cNvPr>
          <p:cNvGrpSpPr/>
          <p:nvPr/>
        </p:nvGrpSpPr>
        <p:grpSpPr>
          <a:xfrm>
            <a:off x="323528" y="1582820"/>
            <a:ext cx="2376264" cy="2584676"/>
            <a:chOff x="721954" y="3021969"/>
            <a:chExt cx="7686124" cy="2584676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C21B239D-6813-47CE-A99A-BDFD3C48C35E}"/>
                </a:ext>
              </a:extLst>
            </p:cNvPr>
            <p:cNvSpPr/>
            <p:nvPr/>
          </p:nvSpPr>
          <p:spPr>
            <a:xfrm>
              <a:off x="747471" y="3298321"/>
              <a:ext cx="766060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-82550" eaLnBrk="0" hangingPunct="0">
                <a:buFont typeface="Arial" pitchFamily="34" charset="0"/>
                <a:buChar char="•"/>
                <a:defRPr/>
              </a:pPr>
              <a:r>
                <a:rPr lang="en-US" sz="1200" dirty="0"/>
                <a:t>Safety Experts are performing jointly occurrences investigations, analysis and follow-up at FAB Level using a virtual BLUE MED FAB Area of Responsibility (</a:t>
              </a:r>
              <a:r>
                <a:rPr lang="en-US" sz="1200" dirty="0" err="1"/>
                <a:t>AoR</a:t>
              </a:r>
              <a:r>
                <a:rPr lang="en-US" sz="1200" dirty="0"/>
                <a:t>) defined in the </a:t>
              </a:r>
              <a:r>
                <a:rPr lang="en-US" sz="1200" dirty="0" err="1"/>
                <a:t>eTOKAI</a:t>
              </a:r>
              <a:r>
                <a:rPr lang="en-US" sz="1200" dirty="0"/>
                <a:t> reporting tool, to share the “cross border” occurrence reported</a:t>
              </a:r>
              <a:endParaRPr lang="en-GB" sz="1200" kern="0" dirty="0">
                <a:solidFill>
                  <a:srgbClr val="00206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59953B3-8922-4151-83B6-51780914C00E}"/>
                </a:ext>
              </a:extLst>
            </p:cNvPr>
            <p:cNvSpPr txBox="1"/>
            <p:nvPr/>
          </p:nvSpPr>
          <p:spPr>
            <a:xfrm>
              <a:off x="721954" y="3021969"/>
              <a:ext cx="5595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ea typeface="ＭＳ Ｐゴシック"/>
                  <a:cs typeface="Lucida Sans" panose="020B0602040502020204" pitchFamily="34" charset="0"/>
                  <a:sym typeface="Wingdings" panose="05000000000000000000" pitchFamily="2" charset="2"/>
                </a:rPr>
                <a:t>BLUE MED FAB</a:t>
              </a:r>
              <a:endParaRPr lang="en-GB" b="1" dirty="0">
                <a:ea typeface="ＭＳ Ｐゴシック"/>
                <a:cs typeface="Lucida Sans" panose="020B0602040502020204" pitchFamily="34" charset="0"/>
              </a:endParaRPr>
            </a:p>
          </p:txBody>
        </p:sp>
      </p:grpSp>
      <p:sp>
        <p:nvSpPr>
          <p:cNvPr id="43" name="Titolo 2">
            <a:extLst>
              <a:ext uri="{FF2B5EF4-FFF2-40B4-BE49-F238E27FC236}">
                <a16:creationId xmlns:a16="http://schemas.microsoft.com/office/drawing/2014/main" id="{6E7A7368-DA65-4770-8280-F6800F96E1CE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Fab initiatives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4C1E038A-0D68-462E-943D-C6EEDA95B3A4}"/>
              </a:ext>
            </a:extLst>
          </p:cNvPr>
          <p:cNvSpPr/>
          <p:nvPr/>
        </p:nvSpPr>
        <p:spPr>
          <a:xfrm>
            <a:off x="727815" y="1086660"/>
            <a:ext cx="7556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Among FAB initiatives aiming at increasing </a:t>
            </a:r>
            <a:r>
              <a:rPr lang="en-US" sz="1400" b="1" dirty="0">
                <a:solidFill>
                  <a:srgbClr val="002060"/>
                </a:solidFill>
              </a:rPr>
              <a:t>safety</a:t>
            </a:r>
            <a:r>
              <a:rPr lang="en-US" sz="1400" dirty="0"/>
              <a:t> level it is worth to mention</a:t>
            </a:r>
            <a:endParaRPr lang="it-IT" sz="1400" dirty="0"/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D37BCBDF-91DC-4D30-85E5-5CB526C1802A}"/>
              </a:ext>
            </a:extLst>
          </p:cNvPr>
          <p:cNvGrpSpPr/>
          <p:nvPr/>
        </p:nvGrpSpPr>
        <p:grpSpPr>
          <a:xfrm>
            <a:off x="331417" y="3482285"/>
            <a:ext cx="2592288" cy="738017"/>
            <a:chOff x="702300" y="4077014"/>
            <a:chExt cx="7686124" cy="738017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6850E86-8D35-499D-A05B-C4E3F64059D2}"/>
                </a:ext>
              </a:extLst>
            </p:cNvPr>
            <p:cNvSpPr/>
            <p:nvPr/>
          </p:nvSpPr>
          <p:spPr>
            <a:xfrm>
              <a:off x="727815" y="4353366"/>
              <a:ext cx="7660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-82550" eaLnBrk="0" hangingPunct="0">
                <a:buFont typeface="Arial" pitchFamily="34" charset="0"/>
                <a:buChar char="•"/>
                <a:defRPr/>
              </a:pPr>
              <a:r>
                <a:rPr lang="en-US" sz="1200" dirty="0"/>
                <a:t>ANSPs are working on coordinated contingency procedures and technical solutions in order ensure in emergency cases a significant increase of contingency capacity</a:t>
              </a:r>
              <a:endParaRPr lang="en-GB" sz="1200" kern="0" dirty="0">
                <a:solidFill>
                  <a:srgbClr val="00206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FEFD453C-077C-481C-B9AE-BF0F682DA455}"/>
                </a:ext>
              </a:extLst>
            </p:cNvPr>
            <p:cNvSpPr txBox="1"/>
            <p:nvPr/>
          </p:nvSpPr>
          <p:spPr>
            <a:xfrm>
              <a:off x="702300" y="4077014"/>
              <a:ext cx="648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ea typeface="ＭＳ Ｐゴシック"/>
                  <a:cs typeface="Lucida Sans" panose="020B0602040502020204" pitchFamily="34" charset="0"/>
                  <a:sym typeface="Wingdings" panose="05000000000000000000" pitchFamily="2" charset="2"/>
                </a:rPr>
                <a:t>FABCE</a:t>
              </a:r>
              <a:endParaRPr lang="en-GB" b="1" dirty="0">
                <a:ea typeface="ＭＳ Ｐゴシック"/>
                <a:cs typeface="Lucida Sans" panose="020B0602040502020204" pitchFamily="34" charset="0"/>
              </a:endParaRP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6A42BA22-F367-4A65-B429-CEBBD357DF92}"/>
              </a:ext>
            </a:extLst>
          </p:cNvPr>
          <p:cNvGrpSpPr/>
          <p:nvPr/>
        </p:nvGrpSpPr>
        <p:grpSpPr>
          <a:xfrm>
            <a:off x="6134085" y="1583657"/>
            <a:ext cx="2758396" cy="1292015"/>
            <a:chOff x="702300" y="1526756"/>
            <a:chExt cx="7686124" cy="1292015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C1C9507F-1765-4801-9CF2-2D833C05035D}"/>
                </a:ext>
              </a:extLst>
            </p:cNvPr>
            <p:cNvSpPr/>
            <p:nvPr/>
          </p:nvSpPr>
          <p:spPr>
            <a:xfrm>
              <a:off x="727815" y="1803108"/>
              <a:ext cx="76606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-82550" eaLnBrk="0" hangingPunct="0">
                <a:buFont typeface="Arial" pitchFamily="34" charset="0"/>
                <a:buChar char="•"/>
                <a:defRPr/>
              </a:pPr>
              <a:r>
                <a:rPr lang="en-US" sz="1200" dirty="0"/>
                <a:t>ANSPs share staff to conduct audits at the partner organizations</a:t>
              </a:r>
            </a:p>
            <a:p>
              <a:pPr marL="82550" indent="-82550" eaLnBrk="0" hangingPunct="0">
                <a:buFont typeface="Arial" pitchFamily="34" charset="0"/>
                <a:buChar char="•"/>
                <a:defRPr/>
              </a:pPr>
              <a:r>
                <a:rPr lang="en-US" sz="1200" dirty="0"/>
                <a:t>In FABEC an international audit cooperation team (</a:t>
              </a:r>
              <a:r>
                <a:rPr lang="en-US" sz="1200" dirty="0" err="1"/>
                <a:t>IntACT</a:t>
              </a:r>
              <a:r>
                <a:rPr lang="en-US" sz="1200" dirty="0"/>
                <a:t>) is established, composed of ANSPs representatives that is auditing all areas of air navigation services: the operational units, the technical branches, all supporting processes and the safety management system itself</a:t>
              </a:r>
            </a:p>
            <a:p>
              <a:pPr marL="82550" indent="-82550" eaLnBrk="0" hangingPunct="0">
                <a:buFont typeface="Arial" pitchFamily="34" charset="0"/>
                <a:buChar char="•"/>
                <a:defRPr/>
              </a:pPr>
              <a:r>
                <a:rPr lang="en-US" sz="1200" dirty="0"/>
                <a:t>In DANUBE FAB common audit activities are run between Bulgarian and Romanian CAAs</a:t>
              </a:r>
              <a:endParaRPr lang="en-GB" sz="1200" kern="0" dirty="0">
                <a:solidFill>
                  <a:srgbClr val="00206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DE523D32-A5CF-4086-9F1D-81FBF3DDB15B}"/>
                </a:ext>
              </a:extLst>
            </p:cNvPr>
            <p:cNvSpPr txBox="1"/>
            <p:nvPr/>
          </p:nvSpPr>
          <p:spPr>
            <a:xfrm>
              <a:off x="702300" y="1526756"/>
              <a:ext cx="1908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ea typeface="ＭＳ Ｐゴシック"/>
                  <a:cs typeface="Lucida Sans" panose="020B0602040502020204" pitchFamily="34" charset="0"/>
                  <a:sym typeface="Wingdings" panose="05000000000000000000" pitchFamily="2" charset="2"/>
                </a:rPr>
                <a:t>FABEC and Danube FAB</a:t>
              </a:r>
              <a:endParaRPr lang="en-GB" b="1" dirty="0">
                <a:ea typeface="ＭＳ Ｐゴシック"/>
                <a:cs typeface="Lucida Sans" panose="020B06020405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4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51955" y="4850271"/>
            <a:ext cx="7908477" cy="2417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F74F959-84CA-437C-9A3C-AEED16FB45F5}"/>
              </a:ext>
            </a:extLst>
          </p:cNvPr>
          <p:cNvSpPr/>
          <p:nvPr/>
        </p:nvSpPr>
        <p:spPr>
          <a:xfrm>
            <a:off x="727815" y="1086660"/>
            <a:ext cx="7556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Among FAB initiatives aiming at increasing </a:t>
            </a:r>
            <a:r>
              <a:rPr lang="en-US" sz="1400" b="1" dirty="0">
                <a:solidFill>
                  <a:srgbClr val="002060"/>
                </a:solidFill>
              </a:rPr>
              <a:t>capacity</a:t>
            </a:r>
            <a:r>
              <a:rPr lang="en-US" sz="1400" dirty="0"/>
              <a:t>, supporting </a:t>
            </a:r>
            <a:r>
              <a:rPr lang="en-US" sz="1400" b="1" dirty="0">
                <a:solidFill>
                  <a:srgbClr val="002060"/>
                </a:solidFill>
              </a:rPr>
              <a:t>environmental targets </a:t>
            </a:r>
            <a:r>
              <a:rPr lang="en-US" sz="1400" dirty="0"/>
              <a:t>and increasing </a:t>
            </a:r>
            <a:r>
              <a:rPr lang="en-US" sz="1400" b="1" dirty="0">
                <a:solidFill>
                  <a:srgbClr val="002060"/>
                </a:solidFill>
              </a:rPr>
              <a:t>efficiency</a:t>
            </a:r>
            <a:r>
              <a:rPr lang="en-US" sz="1400" dirty="0"/>
              <a:t>, it is worth to mention</a:t>
            </a:r>
            <a:endParaRPr lang="it-IT" sz="1400" dirty="0"/>
          </a:p>
        </p:txBody>
      </p:sp>
      <p:sp>
        <p:nvSpPr>
          <p:cNvPr id="30" name="Titolo 2">
            <a:extLst>
              <a:ext uri="{FF2B5EF4-FFF2-40B4-BE49-F238E27FC236}">
                <a16:creationId xmlns:a16="http://schemas.microsoft.com/office/drawing/2014/main" id="{719DFE77-6AB7-4B50-88BD-6A29C98DBF09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Fab initiatives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80F08F4-9A47-4C09-B495-35FCCAAA11D1}"/>
              </a:ext>
            </a:extLst>
          </p:cNvPr>
          <p:cNvGrpSpPr/>
          <p:nvPr/>
        </p:nvGrpSpPr>
        <p:grpSpPr>
          <a:xfrm>
            <a:off x="506593" y="1788271"/>
            <a:ext cx="2255838" cy="2378522"/>
            <a:chOff x="506593" y="1788271"/>
            <a:chExt cx="2255838" cy="2378522"/>
          </a:xfrm>
        </p:grpSpPr>
        <p:sp>
          <p:nvSpPr>
            <p:cNvPr id="11" name="Rectangle 107">
              <a:extLst>
                <a:ext uri="{FF2B5EF4-FFF2-40B4-BE49-F238E27FC236}">
                  <a16:creationId xmlns:a16="http://schemas.microsoft.com/office/drawing/2014/main" id="{29446670-2D7B-49FF-8B72-48F1D3408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93" y="1985121"/>
              <a:ext cx="2255838" cy="2181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08">
              <a:extLst>
                <a:ext uri="{FF2B5EF4-FFF2-40B4-BE49-F238E27FC236}">
                  <a16:creationId xmlns:a16="http://schemas.microsoft.com/office/drawing/2014/main" id="{46FF64CE-F030-4893-BD44-EA2A564FE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68" y="2102596"/>
              <a:ext cx="2020888" cy="195897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4059A1BD-4EE9-4576-A9F1-3D206FA10EBF}"/>
                </a:ext>
              </a:extLst>
            </p:cNvPr>
            <p:cNvGrpSpPr/>
            <p:nvPr/>
          </p:nvGrpSpPr>
          <p:grpSpPr>
            <a:xfrm>
              <a:off x="1442071" y="1788271"/>
              <a:ext cx="384881" cy="973165"/>
              <a:chOff x="1442071" y="1643872"/>
              <a:chExt cx="384881" cy="973165"/>
            </a:xfrm>
          </p:grpSpPr>
          <p:sp>
            <p:nvSpPr>
              <p:cNvPr id="14" name="Freeform: Shape 82">
                <a:extLst>
                  <a:ext uri="{FF2B5EF4-FFF2-40B4-BE49-F238E27FC236}">
                    <a16:creationId xmlns:a16="http://schemas.microsoft.com/office/drawing/2014/main" id="{93706FE1-BCF2-401C-9CD8-58A0496B9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249" y="2152213"/>
                <a:ext cx="300703" cy="464824"/>
              </a:xfrm>
              <a:custGeom>
                <a:avLst/>
                <a:gdLst>
                  <a:gd name="connsiteX0" fmla="*/ 29 w 300703"/>
                  <a:gd name="connsiteY0" fmla="*/ 0 h 464824"/>
                  <a:gd name="connsiteX1" fmla="*/ 38050 w 300703"/>
                  <a:gd name="connsiteY1" fmla="*/ 0 h 464824"/>
                  <a:gd name="connsiteX2" fmla="*/ 89469 w 300703"/>
                  <a:gd name="connsiteY2" fmla="*/ 113672 h 464824"/>
                  <a:gd name="connsiteX3" fmla="*/ 238070 w 300703"/>
                  <a:gd name="connsiteY3" fmla="*/ 159321 h 464824"/>
                  <a:gd name="connsiteX4" fmla="*/ 215960 w 300703"/>
                  <a:gd name="connsiteY4" fmla="*/ 268057 h 464824"/>
                  <a:gd name="connsiteX5" fmla="*/ 223159 w 300703"/>
                  <a:gd name="connsiteY5" fmla="*/ 283958 h 464824"/>
                  <a:gd name="connsiteX6" fmla="*/ 294117 w 300703"/>
                  <a:gd name="connsiteY6" fmla="*/ 330119 h 464824"/>
                  <a:gd name="connsiteX7" fmla="*/ 232928 w 300703"/>
                  <a:gd name="connsiteY7" fmla="*/ 453218 h 464824"/>
                  <a:gd name="connsiteX8" fmla="*/ 99753 w 300703"/>
                  <a:gd name="connsiteY8" fmla="*/ 418340 h 464824"/>
                  <a:gd name="connsiteX9" fmla="*/ 111579 w 300703"/>
                  <a:gd name="connsiteY9" fmla="*/ 334736 h 464824"/>
                  <a:gd name="connsiteX10" fmla="*/ 104381 w 300703"/>
                  <a:gd name="connsiteY10" fmla="*/ 318835 h 464824"/>
                  <a:gd name="connsiteX11" fmla="*/ 7713 w 300703"/>
                  <a:gd name="connsiteY11" fmla="*/ 263441 h 464824"/>
                  <a:gd name="connsiteX12" fmla="*/ 58104 w 300703"/>
                  <a:gd name="connsiteY12" fmla="*/ 129572 h 464824"/>
                  <a:gd name="connsiteX13" fmla="*/ 0 w 300703"/>
                  <a:gd name="connsiteY13" fmla="*/ 2371 h 4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03" h="464824">
                    <a:moveTo>
                      <a:pt x="29" y="0"/>
                    </a:moveTo>
                    <a:lnTo>
                      <a:pt x="38050" y="0"/>
                    </a:lnTo>
                    <a:lnTo>
                      <a:pt x="89469" y="113672"/>
                    </a:lnTo>
                    <a:cubicBezTo>
                      <a:pt x="150658" y="90591"/>
                      <a:pt x="215446" y="110082"/>
                      <a:pt x="238070" y="159321"/>
                    </a:cubicBezTo>
                    <a:cubicBezTo>
                      <a:pt x="254010" y="194199"/>
                      <a:pt x="244240" y="236257"/>
                      <a:pt x="215960" y="268057"/>
                    </a:cubicBezTo>
                    <a:lnTo>
                      <a:pt x="223159" y="283958"/>
                    </a:lnTo>
                    <a:cubicBezTo>
                      <a:pt x="255038" y="287035"/>
                      <a:pt x="281776" y="303448"/>
                      <a:pt x="294117" y="330119"/>
                    </a:cubicBezTo>
                    <a:cubicBezTo>
                      <a:pt x="314170" y="373717"/>
                      <a:pt x="286918" y="429111"/>
                      <a:pt x="232928" y="453218"/>
                    </a:cubicBezTo>
                    <a:cubicBezTo>
                      <a:pt x="179452" y="477837"/>
                      <a:pt x="119806" y="461937"/>
                      <a:pt x="99753" y="418340"/>
                    </a:cubicBezTo>
                    <a:cubicBezTo>
                      <a:pt x="87927" y="391156"/>
                      <a:pt x="93068" y="360381"/>
                      <a:pt x="111579" y="334736"/>
                    </a:cubicBezTo>
                    <a:lnTo>
                      <a:pt x="104381" y="318835"/>
                    </a:lnTo>
                    <a:cubicBezTo>
                      <a:pt x="61703" y="318835"/>
                      <a:pt x="23653" y="298832"/>
                      <a:pt x="7713" y="263441"/>
                    </a:cubicBezTo>
                    <a:cubicBezTo>
                      <a:pt x="-12855" y="217792"/>
                      <a:pt x="9255" y="161885"/>
                      <a:pt x="58104" y="129572"/>
                    </a:cubicBezTo>
                    <a:lnTo>
                      <a:pt x="0" y="2371"/>
                    </a:ln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83">
                <a:extLst>
                  <a:ext uri="{FF2B5EF4-FFF2-40B4-BE49-F238E27FC236}">
                    <a16:creationId xmlns:a16="http://schemas.microsoft.com/office/drawing/2014/main" id="{82697981-4480-491A-9DAB-47C8F3AD2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609" y="1921685"/>
                <a:ext cx="55163" cy="227357"/>
              </a:xfrm>
              <a:custGeom>
                <a:avLst/>
                <a:gdLst>
                  <a:gd name="connsiteX0" fmla="*/ 20179 w 55163"/>
                  <a:gd name="connsiteY0" fmla="*/ 0 h 227357"/>
                  <a:gd name="connsiteX1" fmla="*/ 55163 w 55163"/>
                  <a:gd name="connsiteY1" fmla="*/ 3085 h 227357"/>
                  <a:gd name="connsiteX2" fmla="*/ 35756 w 55163"/>
                  <a:gd name="connsiteY2" fmla="*/ 227357 h 227357"/>
                  <a:gd name="connsiteX3" fmla="*/ 0 w 55163"/>
                  <a:gd name="connsiteY3" fmla="*/ 227357 h 22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3" h="227357">
                    <a:moveTo>
                      <a:pt x="20179" y="0"/>
                    </a:moveTo>
                    <a:lnTo>
                      <a:pt x="55163" y="3085"/>
                    </a:lnTo>
                    <a:lnTo>
                      <a:pt x="35756" y="227357"/>
                    </a:lnTo>
                    <a:lnTo>
                      <a:pt x="0" y="22735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84">
                <a:extLst>
                  <a:ext uri="{FF2B5EF4-FFF2-40B4-BE49-F238E27FC236}">
                    <a16:creationId xmlns:a16="http://schemas.microsoft.com/office/drawing/2014/main" id="{D5AF9882-F699-4BC1-8B6A-9F813004C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072" y="1923273"/>
                <a:ext cx="26650" cy="225769"/>
              </a:xfrm>
              <a:custGeom>
                <a:avLst/>
                <a:gdLst>
                  <a:gd name="connsiteX0" fmla="*/ 19521 w 26650"/>
                  <a:gd name="connsiteY0" fmla="*/ 0 h 225769"/>
                  <a:gd name="connsiteX1" fmla="*/ 26650 w 26650"/>
                  <a:gd name="connsiteY1" fmla="*/ 511 h 225769"/>
                  <a:gd name="connsiteX2" fmla="*/ 7173 w 26650"/>
                  <a:gd name="connsiteY2" fmla="*/ 225769 h 225769"/>
                  <a:gd name="connsiteX3" fmla="*/ 0 w 26650"/>
                  <a:gd name="connsiteY3" fmla="*/ 225769 h 22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50" h="225769">
                    <a:moveTo>
                      <a:pt x="19521" y="0"/>
                    </a:moveTo>
                    <a:lnTo>
                      <a:pt x="26650" y="511"/>
                    </a:lnTo>
                    <a:lnTo>
                      <a:pt x="7173" y="225769"/>
                    </a:lnTo>
                    <a:lnTo>
                      <a:pt x="0" y="2257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94">
                <a:extLst>
                  <a:ext uri="{FF2B5EF4-FFF2-40B4-BE49-F238E27FC236}">
                    <a16:creationId xmlns:a16="http://schemas.microsoft.com/office/drawing/2014/main" id="{DCC8563E-3B43-43AF-B8BF-0C4E4123D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71" y="1805797"/>
                <a:ext cx="260350" cy="217488"/>
              </a:xfrm>
              <a:custGeom>
                <a:avLst/>
                <a:gdLst>
                  <a:gd name="T0" fmla="*/ 272 w 509"/>
                  <a:gd name="T1" fmla="*/ 12 h 424"/>
                  <a:gd name="T2" fmla="*/ 500 w 509"/>
                  <a:gd name="T3" fmla="*/ 234 h 424"/>
                  <a:gd name="T4" fmla="*/ 237 w 509"/>
                  <a:gd name="T5" fmla="*/ 412 h 424"/>
                  <a:gd name="T6" fmla="*/ 10 w 509"/>
                  <a:gd name="T7" fmla="*/ 191 h 424"/>
                  <a:gd name="T8" fmla="*/ 272 w 509"/>
                  <a:gd name="T9" fmla="*/ 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9" h="424">
                    <a:moveTo>
                      <a:pt x="272" y="12"/>
                    </a:moveTo>
                    <a:cubicBezTo>
                      <a:pt x="407" y="24"/>
                      <a:pt x="509" y="123"/>
                      <a:pt x="500" y="234"/>
                    </a:cubicBezTo>
                    <a:cubicBezTo>
                      <a:pt x="490" y="344"/>
                      <a:pt x="372" y="424"/>
                      <a:pt x="237" y="412"/>
                    </a:cubicBezTo>
                    <a:cubicBezTo>
                      <a:pt x="102" y="400"/>
                      <a:pt x="0" y="301"/>
                      <a:pt x="10" y="191"/>
                    </a:cubicBezTo>
                    <a:cubicBezTo>
                      <a:pt x="20" y="80"/>
                      <a:pt x="137" y="0"/>
                      <a:pt x="272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95">
                <a:extLst>
                  <a:ext uri="{FF2B5EF4-FFF2-40B4-BE49-F238E27FC236}">
                    <a16:creationId xmlns:a16="http://schemas.microsoft.com/office/drawing/2014/main" id="{8F669716-BEDF-4F8F-8FD1-E15EE353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596" y="1808972"/>
                <a:ext cx="242888" cy="200025"/>
              </a:xfrm>
              <a:custGeom>
                <a:avLst/>
                <a:gdLst>
                  <a:gd name="T0" fmla="*/ 252 w 471"/>
                  <a:gd name="T1" fmla="*/ 11 h 392"/>
                  <a:gd name="T2" fmla="*/ 462 w 471"/>
                  <a:gd name="T3" fmla="*/ 216 h 392"/>
                  <a:gd name="T4" fmla="*/ 219 w 471"/>
                  <a:gd name="T5" fmla="*/ 381 h 392"/>
                  <a:gd name="T6" fmla="*/ 9 w 471"/>
                  <a:gd name="T7" fmla="*/ 176 h 392"/>
                  <a:gd name="T8" fmla="*/ 252 w 471"/>
                  <a:gd name="T9" fmla="*/ 1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392">
                    <a:moveTo>
                      <a:pt x="252" y="11"/>
                    </a:moveTo>
                    <a:cubicBezTo>
                      <a:pt x="377" y="22"/>
                      <a:pt x="471" y="114"/>
                      <a:pt x="462" y="216"/>
                    </a:cubicBezTo>
                    <a:cubicBezTo>
                      <a:pt x="453" y="318"/>
                      <a:pt x="345" y="392"/>
                      <a:pt x="219" y="381"/>
                    </a:cubicBezTo>
                    <a:cubicBezTo>
                      <a:pt x="94" y="370"/>
                      <a:pt x="0" y="279"/>
                      <a:pt x="9" y="176"/>
                    </a:cubicBezTo>
                    <a:cubicBezTo>
                      <a:pt x="18" y="74"/>
                      <a:pt x="127" y="0"/>
                      <a:pt x="252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96">
                <a:extLst>
                  <a:ext uri="{FF2B5EF4-FFF2-40B4-BE49-F238E27FC236}">
                    <a16:creationId xmlns:a16="http://schemas.microsoft.com/office/drawing/2014/main" id="{37D5288B-9372-49BE-8E5E-2C981448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921" y="1780397"/>
                <a:ext cx="133350" cy="163513"/>
              </a:xfrm>
              <a:custGeom>
                <a:avLst/>
                <a:gdLst>
                  <a:gd name="T0" fmla="*/ 23 w 260"/>
                  <a:gd name="T1" fmla="*/ 0 h 318"/>
                  <a:gd name="T2" fmla="*/ 260 w 260"/>
                  <a:gd name="T3" fmla="*/ 21 h 318"/>
                  <a:gd name="T4" fmla="*/ 243 w 260"/>
                  <a:gd name="T5" fmla="*/ 225 h 318"/>
                  <a:gd name="T6" fmla="*/ 115 w 260"/>
                  <a:gd name="T7" fmla="*/ 312 h 318"/>
                  <a:gd name="T8" fmla="*/ 5 w 260"/>
                  <a:gd name="T9" fmla="*/ 204 h 318"/>
                  <a:gd name="T10" fmla="*/ 23 w 260"/>
                  <a:gd name="T1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" h="318">
                    <a:moveTo>
                      <a:pt x="23" y="0"/>
                    </a:moveTo>
                    <a:lnTo>
                      <a:pt x="260" y="21"/>
                    </a:lnTo>
                    <a:lnTo>
                      <a:pt x="243" y="225"/>
                    </a:lnTo>
                    <a:cubicBezTo>
                      <a:pt x="238" y="279"/>
                      <a:pt x="181" y="318"/>
                      <a:pt x="115" y="312"/>
                    </a:cubicBezTo>
                    <a:cubicBezTo>
                      <a:pt x="50" y="306"/>
                      <a:pt x="0" y="258"/>
                      <a:pt x="5" y="20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97">
                <a:extLst>
                  <a:ext uri="{FF2B5EF4-FFF2-40B4-BE49-F238E27FC236}">
                    <a16:creationId xmlns:a16="http://schemas.microsoft.com/office/drawing/2014/main" id="{AE69DFFB-5730-4CE6-B4A5-8505128D8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859" y="1791509"/>
                <a:ext cx="115888" cy="142875"/>
              </a:xfrm>
              <a:custGeom>
                <a:avLst/>
                <a:gdLst>
                  <a:gd name="T0" fmla="*/ 20 w 228"/>
                  <a:gd name="T1" fmla="*/ 0 h 278"/>
                  <a:gd name="T2" fmla="*/ 228 w 228"/>
                  <a:gd name="T3" fmla="*/ 18 h 278"/>
                  <a:gd name="T4" fmla="*/ 212 w 228"/>
                  <a:gd name="T5" fmla="*/ 197 h 278"/>
                  <a:gd name="T6" fmla="*/ 101 w 228"/>
                  <a:gd name="T7" fmla="*/ 273 h 278"/>
                  <a:gd name="T8" fmla="*/ 4 w 228"/>
                  <a:gd name="T9" fmla="*/ 179 h 278"/>
                  <a:gd name="T10" fmla="*/ 20 w 228"/>
                  <a:gd name="T1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278">
                    <a:moveTo>
                      <a:pt x="20" y="0"/>
                    </a:moveTo>
                    <a:lnTo>
                      <a:pt x="228" y="18"/>
                    </a:lnTo>
                    <a:lnTo>
                      <a:pt x="212" y="197"/>
                    </a:lnTo>
                    <a:cubicBezTo>
                      <a:pt x="208" y="244"/>
                      <a:pt x="158" y="278"/>
                      <a:pt x="101" y="273"/>
                    </a:cubicBezTo>
                    <a:cubicBezTo>
                      <a:pt x="43" y="268"/>
                      <a:pt x="0" y="226"/>
                      <a:pt x="4" y="179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198">
                <a:extLst>
                  <a:ext uri="{FF2B5EF4-FFF2-40B4-BE49-F238E27FC236}">
                    <a16:creationId xmlns:a16="http://schemas.microsoft.com/office/drawing/2014/main" id="{34226617-A29F-45AA-89F0-82092BBD1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859" y="1791509"/>
                <a:ext cx="47625" cy="136525"/>
              </a:xfrm>
              <a:custGeom>
                <a:avLst/>
                <a:gdLst>
                  <a:gd name="T0" fmla="*/ 19 w 94"/>
                  <a:gd name="T1" fmla="*/ 0 h 267"/>
                  <a:gd name="T2" fmla="*/ 94 w 94"/>
                  <a:gd name="T3" fmla="*/ 7 h 267"/>
                  <a:gd name="T4" fmla="*/ 71 w 94"/>
                  <a:gd name="T5" fmla="*/ 267 h 267"/>
                  <a:gd name="T6" fmla="*/ 3 w 94"/>
                  <a:gd name="T7" fmla="*/ 179 h 267"/>
                  <a:gd name="T8" fmla="*/ 19 w 94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67">
                    <a:moveTo>
                      <a:pt x="19" y="0"/>
                    </a:moveTo>
                    <a:lnTo>
                      <a:pt x="94" y="7"/>
                    </a:lnTo>
                    <a:lnTo>
                      <a:pt x="71" y="267"/>
                    </a:lnTo>
                    <a:cubicBezTo>
                      <a:pt x="29" y="253"/>
                      <a:pt x="0" y="218"/>
                      <a:pt x="3" y="179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99">
                <a:extLst>
                  <a:ext uri="{FF2B5EF4-FFF2-40B4-BE49-F238E27FC236}">
                    <a16:creationId xmlns:a16="http://schemas.microsoft.com/office/drawing/2014/main" id="{5C855B8D-A932-498A-99A4-DA2B55825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534" y="1839134"/>
                <a:ext cx="115888" cy="153988"/>
              </a:xfrm>
              <a:custGeom>
                <a:avLst/>
                <a:gdLst>
                  <a:gd name="T0" fmla="*/ 168 w 228"/>
                  <a:gd name="T1" fmla="*/ 298 h 301"/>
                  <a:gd name="T2" fmla="*/ 6 w 228"/>
                  <a:gd name="T3" fmla="*/ 124 h 301"/>
                  <a:gd name="T4" fmla="*/ 89 w 228"/>
                  <a:gd name="T5" fmla="*/ 0 h 301"/>
                  <a:gd name="T6" fmla="*/ 80 w 228"/>
                  <a:gd name="T7" fmla="*/ 107 h 301"/>
                  <a:gd name="T8" fmla="*/ 192 w 228"/>
                  <a:gd name="T9" fmla="*/ 221 h 301"/>
                  <a:gd name="T10" fmla="*/ 220 w 228"/>
                  <a:gd name="T11" fmla="*/ 272 h 301"/>
                  <a:gd name="T12" fmla="*/ 168 w 228"/>
                  <a:gd name="T13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01">
                    <a:moveTo>
                      <a:pt x="168" y="298"/>
                    </a:moveTo>
                    <a:cubicBezTo>
                      <a:pt x="70" y="281"/>
                      <a:pt x="0" y="194"/>
                      <a:pt x="6" y="124"/>
                    </a:cubicBezTo>
                    <a:cubicBezTo>
                      <a:pt x="12" y="54"/>
                      <a:pt x="46" y="24"/>
                      <a:pt x="89" y="0"/>
                    </a:cubicBezTo>
                    <a:cubicBezTo>
                      <a:pt x="103" y="45"/>
                      <a:pt x="84" y="62"/>
                      <a:pt x="80" y="107"/>
                    </a:cubicBezTo>
                    <a:cubicBezTo>
                      <a:pt x="76" y="159"/>
                      <a:pt x="129" y="215"/>
                      <a:pt x="192" y="221"/>
                    </a:cubicBezTo>
                    <a:cubicBezTo>
                      <a:pt x="216" y="224"/>
                      <a:pt x="228" y="246"/>
                      <a:pt x="220" y="272"/>
                    </a:cubicBezTo>
                    <a:cubicBezTo>
                      <a:pt x="213" y="299"/>
                      <a:pt x="197" y="301"/>
                      <a:pt x="168" y="298"/>
                    </a:cubicBezTo>
                    <a:close/>
                  </a:path>
                </a:pathLst>
              </a:cu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200">
                <a:extLst>
                  <a:ext uri="{FF2B5EF4-FFF2-40B4-BE49-F238E27FC236}">
                    <a16:creationId xmlns:a16="http://schemas.microsoft.com/office/drawing/2014/main" id="{1CD97857-B6D6-4304-BF04-2D2151870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584" y="1643872"/>
                <a:ext cx="220663" cy="184150"/>
              </a:xfrm>
              <a:custGeom>
                <a:avLst/>
                <a:gdLst>
                  <a:gd name="T0" fmla="*/ 230 w 430"/>
                  <a:gd name="T1" fmla="*/ 10 h 359"/>
                  <a:gd name="T2" fmla="*/ 422 w 430"/>
                  <a:gd name="T3" fmla="*/ 198 h 359"/>
                  <a:gd name="T4" fmla="*/ 200 w 430"/>
                  <a:gd name="T5" fmla="*/ 349 h 359"/>
                  <a:gd name="T6" fmla="*/ 8 w 430"/>
                  <a:gd name="T7" fmla="*/ 161 h 359"/>
                  <a:gd name="T8" fmla="*/ 230 w 430"/>
                  <a:gd name="T9" fmla="*/ 1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59">
                    <a:moveTo>
                      <a:pt x="230" y="10"/>
                    </a:moveTo>
                    <a:cubicBezTo>
                      <a:pt x="344" y="20"/>
                      <a:pt x="430" y="104"/>
                      <a:pt x="422" y="198"/>
                    </a:cubicBezTo>
                    <a:cubicBezTo>
                      <a:pt x="414" y="291"/>
                      <a:pt x="314" y="359"/>
                      <a:pt x="200" y="349"/>
                    </a:cubicBezTo>
                    <a:cubicBezTo>
                      <a:pt x="86" y="339"/>
                      <a:pt x="0" y="255"/>
                      <a:pt x="8" y="161"/>
                    </a:cubicBezTo>
                    <a:cubicBezTo>
                      <a:pt x="17" y="68"/>
                      <a:pt x="116" y="0"/>
                      <a:pt x="230" y="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201">
                <a:extLst>
                  <a:ext uri="{FF2B5EF4-FFF2-40B4-BE49-F238E27FC236}">
                    <a16:creationId xmlns:a16="http://schemas.microsoft.com/office/drawing/2014/main" id="{CA40D108-5EC0-47A5-9EE1-C27BC75CE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696" y="1650222"/>
                <a:ext cx="200025" cy="166688"/>
              </a:xfrm>
              <a:custGeom>
                <a:avLst/>
                <a:gdLst>
                  <a:gd name="T0" fmla="*/ 209 w 391"/>
                  <a:gd name="T1" fmla="*/ 9 h 326"/>
                  <a:gd name="T2" fmla="*/ 384 w 391"/>
                  <a:gd name="T3" fmla="*/ 180 h 326"/>
                  <a:gd name="T4" fmla="*/ 182 w 391"/>
                  <a:gd name="T5" fmla="*/ 317 h 326"/>
                  <a:gd name="T6" fmla="*/ 7 w 391"/>
                  <a:gd name="T7" fmla="*/ 147 h 326"/>
                  <a:gd name="T8" fmla="*/ 209 w 391"/>
                  <a:gd name="T9" fmla="*/ 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26">
                    <a:moveTo>
                      <a:pt x="209" y="9"/>
                    </a:moveTo>
                    <a:cubicBezTo>
                      <a:pt x="313" y="18"/>
                      <a:pt x="391" y="95"/>
                      <a:pt x="384" y="180"/>
                    </a:cubicBezTo>
                    <a:cubicBezTo>
                      <a:pt x="376" y="265"/>
                      <a:pt x="286" y="326"/>
                      <a:pt x="182" y="317"/>
                    </a:cubicBezTo>
                    <a:cubicBezTo>
                      <a:pt x="78" y="308"/>
                      <a:pt x="0" y="232"/>
                      <a:pt x="7" y="147"/>
                    </a:cubicBezTo>
                    <a:cubicBezTo>
                      <a:pt x="15" y="62"/>
                      <a:pt x="105" y="0"/>
                      <a:pt x="209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202">
                <a:extLst>
                  <a:ext uri="{FF2B5EF4-FFF2-40B4-BE49-F238E27FC236}">
                    <a16:creationId xmlns:a16="http://schemas.microsoft.com/office/drawing/2014/main" id="{DF326F24-525D-49EC-88CE-C44754612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509" y="1661334"/>
                <a:ext cx="101600" cy="84138"/>
              </a:xfrm>
              <a:custGeom>
                <a:avLst/>
                <a:gdLst>
                  <a:gd name="T0" fmla="*/ 106 w 198"/>
                  <a:gd name="T1" fmla="*/ 5 h 166"/>
                  <a:gd name="T2" fmla="*/ 194 w 198"/>
                  <a:gd name="T3" fmla="*/ 91 h 166"/>
                  <a:gd name="T4" fmla="*/ 92 w 198"/>
                  <a:gd name="T5" fmla="*/ 161 h 166"/>
                  <a:gd name="T6" fmla="*/ 3 w 198"/>
                  <a:gd name="T7" fmla="*/ 75 h 166"/>
                  <a:gd name="T8" fmla="*/ 106 w 198"/>
                  <a:gd name="T9" fmla="*/ 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6">
                    <a:moveTo>
                      <a:pt x="106" y="5"/>
                    </a:moveTo>
                    <a:cubicBezTo>
                      <a:pt x="158" y="10"/>
                      <a:pt x="198" y="48"/>
                      <a:pt x="194" y="91"/>
                    </a:cubicBezTo>
                    <a:cubicBezTo>
                      <a:pt x="190" y="135"/>
                      <a:pt x="145" y="166"/>
                      <a:pt x="92" y="161"/>
                    </a:cubicBezTo>
                    <a:cubicBezTo>
                      <a:pt x="39" y="157"/>
                      <a:pt x="0" y="118"/>
                      <a:pt x="3" y="75"/>
                    </a:cubicBezTo>
                    <a:cubicBezTo>
                      <a:pt x="7" y="32"/>
                      <a:pt x="53" y="0"/>
                      <a:pt x="106" y="5"/>
                    </a:cubicBezTo>
                    <a:close/>
                  </a:path>
                </a:pathLst>
              </a:cu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extBox 5">
            <a:extLst>
              <a:ext uri="{FF2B5EF4-FFF2-40B4-BE49-F238E27FC236}">
                <a16:creationId xmlns:a16="http://schemas.microsoft.com/office/drawing/2014/main" id="{337371C3-E73D-4101-9E0B-35B456BB83E8}"/>
              </a:ext>
            </a:extLst>
          </p:cNvPr>
          <p:cNvSpPr txBox="1"/>
          <p:nvPr/>
        </p:nvSpPr>
        <p:spPr>
          <a:xfrm>
            <a:off x="226111" y="4149391"/>
            <a:ext cx="2816798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dirty="0"/>
              <a:t>SECSI FRA</a:t>
            </a:r>
          </a:p>
          <a:p>
            <a:pPr algn="ctr"/>
            <a:r>
              <a:rPr lang="en-US" sz="900" b="1" dirty="0"/>
              <a:t>South East Common Sky Initiative Free Route Airspace </a:t>
            </a:r>
            <a:endParaRPr lang="it-IT" sz="900" b="1" dirty="0"/>
          </a:p>
        </p:txBody>
      </p:sp>
      <p:sp>
        <p:nvSpPr>
          <p:cNvPr id="68" name="TextBox 153">
            <a:extLst>
              <a:ext uri="{FF2B5EF4-FFF2-40B4-BE49-F238E27FC236}">
                <a16:creationId xmlns:a16="http://schemas.microsoft.com/office/drawing/2014/main" id="{3E026939-4D91-425F-AC02-BA7426A4B784}"/>
              </a:ext>
            </a:extLst>
          </p:cNvPr>
          <p:cNvSpPr txBox="1"/>
          <p:nvPr/>
        </p:nvSpPr>
        <p:spPr>
          <a:xfrm rot="900000">
            <a:off x="3278902" y="4069950"/>
            <a:ext cx="2337499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SEEN FRA</a:t>
            </a:r>
          </a:p>
          <a:p>
            <a:pPr lvl="0" algn="ctr">
              <a:defRPr/>
            </a:pPr>
            <a:r>
              <a:rPr lang="en-US" sz="900" b="1" dirty="0"/>
              <a:t>South East Europe Night Free Route Airspace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B543F1E-270C-4A84-8D7D-9C833EF8DB56}"/>
              </a:ext>
            </a:extLst>
          </p:cNvPr>
          <p:cNvGrpSpPr/>
          <p:nvPr/>
        </p:nvGrpSpPr>
        <p:grpSpPr>
          <a:xfrm>
            <a:off x="6457884" y="1589186"/>
            <a:ext cx="2255838" cy="2472385"/>
            <a:chOff x="6457884" y="1589186"/>
            <a:chExt cx="2255838" cy="2472385"/>
          </a:xfrm>
        </p:grpSpPr>
        <p:sp>
          <p:nvSpPr>
            <p:cNvPr id="85" name="Rectangle 107">
              <a:extLst>
                <a:ext uri="{FF2B5EF4-FFF2-40B4-BE49-F238E27FC236}">
                  <a16:creationId xmlns:a16="http://schemas.microsoft.com/office/drawing/2014/main" id="{E4475276-F855-4D26-910C-845921D4F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884" y="1786036"/>
              <a:ext cx="2255838" cy="22755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Text" lastClr="000000">
                  <a:lumMod val="20000"/>
                  <a:lumOff val="80000"/>
                </a:sysClr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108">
              <a:extLst>
                <a:ext uri="{FF2B5EF4-FFF2-40B4-BE49-F238E27FC236}">
                  <a16:creationId xmlns:a16="http://schemas.microsoft.com/office/drawing/2014/main" id="{49E69E25-3E5E-4D9B-90FC-791AFC0B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59" y="1903511"/>
              <a:ext cx="2020888" cy="195897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7" name="Group 2">
              <a:extLst>
                <a:ext uri="{FF2B5EF4-FFF2-40B4-BE49-F238E27FC236}">
                  <a16:creationId xmlns:a16="http://schemas.microsoft.com/office/drawing/2014/main" id="{9140DBC9-4B05-49F4-B55C-ABD92AF9DA78}"/>
                </a:ext>
              </a:extLst>
            </p:cNvPr>
            <p:cNvGrpSpPr/>
            <p:nvPr/>
          </p:nvGrpSpPr>
          <p:grpSpPr>
            <a:xfrm>
              <a:off x="8075551" y="1589186"/>
              <a:ext cx="384881" cy="973165"/>
              <a:chOff x="9663474" y="1175056"/>
              <a:chExt cx="384881" cy="973165"/>
            </a:xfrm>
          </p:grpSpPr>
          <p:sp>
            <p:nvSpPr>
              <p:cNvPr id="88" name="Freeform: Shape 130">
                <a:extLst>
                  <a:ext uri="{FF2B5EF4-FFF2-40B4-BE49-F238E27FC236}">
                    <a16:creationId xmlns:a16="http://schemas.microsoft.com/office/drawing/2014/main" id="{BAA6307F-D333-42E3-8EC6-E22A6D046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7652" y="1683397"/>
                <a:ext cx="300703" cy="464824"/>
              </a:xfrm>
              <a:custGeom>
                <a:avLst/>
                <a:gdLst>
                  <a:gd name="connsiteX0" fmla="*/ 29 w 300703"/>
                  <a:gd name="connsiteY0" fmla="*/ 0 h 464824"/>
                  <a:gd name="connsiteX1" fmla="*/ 38050 w 300703"/>
                  <a:gd name="connsiteY1" fmla="*/ 0 h 464824"/>
                  <a:gd name="connsiteX2" fmla="*/ 89469 w 300703"/>
                  <a:gd name="connsiteY2" fmla="*/ 113672 h 464824"/>
                  <a:gd name="connsiteX3" fmla="*/ 238070 w 300703"/>
                  <a:gd name="connsiteY3" fmla="*/ 159321 h 464824"/>
                  <a:gd name="connsiteX4" fmla="*/ 215960 w 300703"/>
                  <a:gd name="connsiteY4" fmla="*/ 268057 h 464824"/>
                  <a:gd name="connsiteX5" fmla="*/ 223159 w 300703"/>
                  <a:gd name="connsiteY5" fmla="*/ 283958 h 464824"/>
                  <a:gd name="connsiteX6" fmla="*/ 294117 w 300703"/>
                  <a:gd name="connsiteY6" fmla="*/ 330119 h 464824"/>
                  <a:gd name="connsiteX7" fmla="*/ 232928 w 300703"/>
                  <a:gd name="connsiteY7" fmla="*/ 453218 h 464824"/>
                  <a:gd name="connsiteX8" fmla="*/ 99753 w 300703"/>
                  <a:gd name="connsiteY8" fmla="*/ 418340 h 464824"/>
                  <a:gd name="connsiteX9" fmla="*/ 111579 w 300703"/>
                  <a:gd name="connsiteY9" fmla="*/ 334736 h 464824"/>
                  <a:gd name="connsiteX10" fmla="*/ 104381 w 300703"/>
                  <a:gd name="connsiteY10" fmla="*/ 318835 h 464824"/>
                  <a:gd name="connsiteX11" fmla="*/ 7713 w 300703"/>
                  <a:gd name="connsiteY11" fmla="*/ 263441 h 464824"/>
                  <a:gd name="connsiteX12" fmla="*/ 58104 w 300703"/>
                  <a:gd name="connsiteY12" fmla="*/ 129572 h 464824"/>
                  <a:gd name="connsiteX13" fmla="*/ 0 w 300703"/>
                  <a:gd name="connsiteY13" fmla="*/ 2371 h 4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03" h="464824">
                    <a:moveTo>
                      <a:pt x="29" y="0"/>
                    </a:moveTo>
                    <a:lnTo>
                      <a:pt x="38050" y="0"/>
                    </a:lnTo>
                    <a:lnTo>
                      <a:pt x="89469" y="113672"/>
                    </a:lnTo>
                    <a:cubicBezTo>
                      <a:pt x="150658" y="90591"/>
                      <a:pt x="215446" y="110082"/>
                      <a:pt x="238070" y="159321"/>
                    </a:cubicBezTo>
                    <a:cubicBezTo>
                      <a:pt x="254010" y="194199"/>
                      <a:pt x="244240" y="236257"/>
                      <a:pt x="215960" y="268057"/>
                    </a:cubicBezTo>
                    <a:lnTo>
                      <a:pt x="223159" y="283958"/>
                    </a:lnTo>
                    <a:cubicBezTo>
                      <a:pt x="255038" y="287035"/>
                      <a:pt x="281776" y="303448"/>
                      <a:pt x="294117" y="330119"/>
                    </a:cubicBezTo>
                    <a:cubicBezTo>
                      <a:pt x="314170" y="373717"/>
                      <a:pt x="286918" y="429111"/>
                      <a:pt x="232928" y="453218"/>
                    </a:cubicBezTo>
                    <a:cubicBezTo>
                      <a:pt x="179452" y="477837"/>
                      <a:pt x="119806" y="461937"/>
                      <a:pt x="99753" y="418340"/>
                    </a:cubicBezTo>
                    <a:cubicBezTo>
                      <a:pt x="87927" y="391156"/>
                      <a:pt x="93068" y="360381"/>
                      <a:pt x="111579" y="334736"/>
                    </a:cubicBezTo>
                    <a:lnTo>
                      <a:pt x="104381" y="318835"/>
                    </a:lnTo>
                    <a:cubicBezTo>
                      <a:pt x="61703" y="318835"/>
                      <a:pt x="23653" y="298832"/>
                      <a:pt x="7713" y="263441"/>
                    </a:cubicBezTo>
                    <a:cubicBezTo>
                      <a:pt x="-12855" y="217792"/>
                      <a:pt x="9255" y="161885"/>
                      <a:pt x="58104" y="129572"/>
                    </a:cubicBezTo>
                    <a:lnTo>
                      <a:pt x="0" y="2371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/>
                  </a:gs>
                  <a:gs pos="100000">
                    <a:sysClr val="windowText" lastClr="000000">
                      <a:alpha val="0"/>
                    </a:sys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: Shape 131">
                <a:extLst>
                  <a:ext uri="{FF2B5EF4-FFF2-40B4-BE49-F238E27FC236}">
                    <a16:creationId xmlns:a16="http://schemas.microsoft.com/office/drawing/2014/main" id="{810B904B-AD6A-4C46-9C8A-E85EDFC02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8012" y="1452869"/>
                <a:ext cx="55163" cy="227357"/>
              </a:xfrm>
              <a:custGeom>
                <a:avLst/>
                <a:gdLst>
                  <a:gd name="connsiteX0" fmla="*/ 20179 w 55163"/>
                  <a:gd name="connsiteY0" fmla="*/ 0 h 227357"/>
                  <a:gd name="connsiteX1" fmla="*/ 55163 w 55163"/>
                  <a:gd name="connsiteY1" fmla="*/ 3085 h 227357"/>
                  <a:gd name="connsiteX2" fmla="*/ 35756 w 55163"/>
                  <a:gd name="connsiteY2" fmla="*/ 227357 h 227357"/>
                  <a:gd name="connsiteX3" fmla="*/ 0 w 55163"/>
                  <a:gd name="connsiteY3" fmla="*/ 227357 h 22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3" h="227357">
                    <a:moveTo>
                      <a:pt x="20179" y="0"/>
                    </a:moveTo>
                    <a:lnTo>
                      <a:pt x="55163" y="3085"/>
                    </a:lnTo>
                    <a:lnTo>
                      <a:pt x="35756" y="227357"/>
                    </a:lnTo>
                    <a:lnTo>
                      <a:pt x="0" y="22735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: Shape 132">
                <a:extLst>
                  <a:ext uri="{FF2B5EF4-FFF2-40B4-BE49-F238E27FC236}">
                    <a16:creationId xmlns:a16="http://schemas.microsoft.com/office/drawing/2014/main" id="{948D77D1-6F4F-475D-A0B9-F1F93FB9D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475" y="1454457"/>
                <a:ext cx="26650" cy="225769"/>
              </a:xfrm>
              <a:custGeom>
                <a:avLst/>
                <a:gdLst>
                  <a:gd name="connsiteX0" fmla="*/ 19521 w 26650"/>
                  <a:gd name="connsiteY0" fmla="*/ 0 h 225769"/>
                  <a:gd name="connsiteX1" fmla="*/ 26650 w 26650"/>
                  <a:gd name="connsiteY1" fmla="*/ 511 h 225769"/>
                  <a:gd name="connsiteX2" fmla="*/ 7173 w 26650"/>
                  <a:gd name="connsiteY2" fmla="*/ 225769 h 225769"/>
                  <a:gd name="connsiteX3" fmla="*/ 0 w 26650"/>
                  <a:gd name="connsiteY3" fmla="*/ 225769 h 22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50" h="225769">
                    <a:moveTo>
                      <a:pt x="19521" y="0"/>
                    </a:moveTo>
                    <a:lnTo>
                      <a:pt x="26650" y="511"/>
                    </a:lnTo>
                    <a:lnTo>
                      <a:pt x="7173" y="225769"/>
                    </a:lnTo>
                    <a:lnTo>
                      <a:pt x="0" y="2257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194">
                <a:extLst>
                  <a:ext uri="{FF2B5EF4-FFF2-40B4-BE49-F238E27FC236}">
                    <a16:creationId xmlns:a16="http://schemas.microsoft.com/office/drawing/2014/main" id="{8E79466C-8C81-4330-9F42-AAA38DD36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3474" y="1336981"/>
                <a:ext cx="260350" cy="217488"/>
              </a:xfrm>
              <a:custGeom>
                <a:avLst/>
                <a:gdLst>
                  <a:gd name="T0" fmla="*/ 272 w 509"/>
                  <a:gd name="T1" fmla="*/ 12 h 424"/>
                  <a:gd name="T2" fmla="*/ 500 w 509"/>
                  <a:gd name="T3" fmla="*/ 234 h 424"/>
                  <a:gd name="T4" fmla="*/ 237 w 509"/>
                  <a:gd name="T5" fmla="*/ 412 h 424"/>
                  <a:gd name="T6" fmla="*/ 10 w 509"/>
                  <a:gd name="T7" fmla="*/ 191 h 424"/>
                  <a:gd name="T8" fmla="*/ 272 w 509"/>
                  <a:gd name="T9" fmla="*/ 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9" h="424">
                    <a:moveTo>
                      <a:pt x="272" y="12"/>
                    </a:moveTo>
                    <a:cubicBezTo>
                      <a:pt x="407" y="24"/>
                      <a:pt x="509" y="123"/>
                      <a:pt x="500" y="234"/>
                    </a:cubicBezTo>
                    <a:cubicBezTo>
                      <a:pt x="490" y="344"/>
                      <a:pt x="372" y="424"/>
                      <a:pt x="237" y="412"/>
                    </a:cubicBezTo>
                    <a:cubicBezTo>
                      <a:pt x="102" y="400"/>
                      <a:pt x="0" y="301"/>
                      <a:pt x="10" y="191"/>
                    </a:cubicBezTo>
                    <a:cubicBezTo>
                      <a:pt x="20" y="80"/>
                      <a:pt x="137" y="0"/>
                      <a:pt x="272" y="12"/>
                    </a:cubicBez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195">
                <a:extLst>
                  <a:ext uri="{FF2B5EF4-FFF2-40B4-BE49-F238E27FC236}">
                    <a16:creationId xmlns:a16="http://schemas.microsoft.com/office/drawing/2014/main" id="{7FB75139-33D8-4470-ADD4-94CD2A847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2999" y="1340156"/>
                <a:ext cx="242888" cy="200025"/>
              </a:xfrm>
              <a:custGeom>
                <a:avLst/>
                <a:gdLst>
                  <a:gd name="T0" fmla="*/ 252 w 471"/>
                  <a:gd name="T1" fmla="*/ 11 h 392"/>
                  <a:gd name="T2" fmla="*/ 462 w 471"/>
                  <a:gd name="T3" fmla="*/ 216 h 392"/>
                  <a:gd name="T4" fmla="*/ 219 w 471"/>
                  <a:gd name="T5" fmla="*/ 381 h 392"/>
                  <a:gd name="T6" fmla="*/ 9 w 471"/>
                  <a:gd name="T7" fmla="*/ 176 h 392"/>
                  <a:gd name="T8" fmla="*/ 252 w 471"/>
                  <a:gd name="T9" fmla="*/ 1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392">
                    <a:moveTo>
                      <a:pt x="252" y="11"/>
                    </a:moveTo>
                    <a:cubicBezTo>
                      <a:pt x="377" y="22"/>
                      <a:pt x="471" y="114"/>
                      <a:pt x="462" y="216"/>
                    </a:cubicBezTo>
                    <a:cubicBezTo>
                      <a:pt x="453" y="318"/>
                      <a:pt x="345" y="392"/>
                      <a:pt x="219" y="381"/>
                    </a:cubicBezTo>
                    <a:cubicBezTo>
                      <a:pt x="94" y="370"/>
                      <a:pt x="0" y="279"/>
                      <a:pt x="9" y="176"/>
                    </a:cubicBezTo>
                    <a:cubicBezTo>
                      <a:pt x="18" y="74"/>
                      <a:pt x="127" y="0"/>
                      <a:pt x="252" y="11"/>
                    </a:cubicBez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196">
                <a:extLst>
                  <a:ext uri="{FF2B5EF4-FFF2-40B4-BE49-F238E27FC236}">
                    <a16:creationId xmlns:a16="http://schemas.microsoft.com/office/drawing/2014/main" id="{E871EE4F-7115-41F7-80D2-35D675438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3324" y="1311581"/>
                <a:ext cx="133350" cy="163513"/>
              </a:xfrm>
              <a:custGeom>
                <a:avLst/>
                <a:gdLst>
                  <a:gd name="T0" fmla="*/ 23 w 260"/>
                  <a:gd name="T1" fmla="*/ 0 h 318"/>
                  <a:gd name="T2" fmla="*/ 260 w 260"/>
                  <a:gd name="T3" fmla="*/ 21 h 318"/>
                  <a:gd name="T4" fmla="*/ 243 w 260"/>
                  <a:gd name="T5" fmla="*/ 225 h 318"/>
                  <a:gd name="T6" fmla="*/ 115 w 260"/>
                  <a:gd name="T7" fmla="*/ 312 h 318"/>
                  <a:gd name="T8" fmla="*/ 5 w 260"/>
                  <a:gd name="T9" fmla="*/ 204 h 318"/>
                  <a:gd name="T10" fmla="*/ 23 w 260"/>
                  <a:gd name="T1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" h="318">
                    <a:moveTo>
                      <a:pt x="23" y="0"/>
                    </a:moveTo>
                    <a:lnTo>
                      <a:pt x="260" y="21"/>
                    </a:lnTo>
                    <a:lnTo>
                      <a:pt x="243" y="225"/>
                    </a:lnTo>
                    <a:cubicBezTo>
                      <a:pt x="238" y="279"/>
                      <a:pt x="181" y="318"/>
                      <a:pt x="115" y="312"/>
                    </a:cubicBezTo>
                    <a:cubicBezTo>
                      <a:pt x="50" y="306"/>
                      <a:pt x="0" y="258"/>
                      <a:pt x="5" y="20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197">
                <a:extLst>
                  <a:ext uri="{FF2B5EF4-FFF2-40B4-BE49-F238E27FC236}">
                    <a16:creationId xmlns:a16="http://schemas.microsoft.com/office/drawing/2014/main" id="{C661B0A4-4CF4-4F62-B990-7DF50C674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1262" y="1322693"/>
                <a:ext cx="115888" cy="142875"/>
              </a:xfrm>
              <a:custGeom>
                <a:avLst/>
                <a:gdLst>
                  <a:gd name="T0" fmla="*/ 20 w 228"/>
                  <a:gd name="T1" fmla="*/ 0 h 278"/>
                  <a:gd name="T2" fmla="*/ 228 w 228"/>
                  <a:gd name="T3" fmla="*/ 18 h 278"/>
                  <a:gd name="T4" fmla="*/ 212 w 228"/>
                  <a:gd name="T5" fmla="*/ 197 h 278"/>
                  <a:gd name="T6" fmla="*/ 101 w 228"/>
                  <a:gd name="T7" fmla="*/ 273 h 278"/>
                  <a:gd name="T8" fmla="*/ 4 w 228"/>
                  <a:gd name="T9" fmla="*/ 179 h 278"/>
                  <a:gd name="T10" fmla="*/ 20 w 228"/>
                  <a:gd name="T1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278">
                    <a:moveTo>
                      <a:pt x="20" y="0"/>
                    </a:moveTo>
                    <a:lnTo>
                      <a:pt x="228" y="18"/>
                    </a:lnTo>
                    <a:lnTo>
                      <a:pt x="212" y="197"/>
                    </a:lnTo>
                    <a:cubicBezTo>
                      <a:pt x="208" y="244"/>
                      <a:pt x="158" y="278"/>
                      <a:pt x="101" y="273"/>
                    </a:cubicBezTo>
                    <a:cubicBezTo>
                      <a:pt x="43" y="268"/>
                      <a:pt x="0" y="226"/>
                      <a:pt x="4" y="179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98">
                <a:extLst>
                  <a:ext uri="{FF2B5EF4-FFF2-40B4-BE49-F238E27FC236}">
                    <a16:creationId xmlns:a16="http://schemas.microsoft.com/office/drawing/2014/main" id="{EFDD137E-260D-4D21-9657-8E18D0075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1262" y="1322693"/>
                <a:ext cx="47625" cy="136525"/>
              </a:xfrm>
              <a:custGeom>
                <a:avLst/>
                <a:gdLst>
                  <a:gd name="T0" fmla="*/ 19 w 94"/>
                  <a:gd name="T1" fmla="*/ 0 h 267"/>
                  <a:gd name="T2" fmla="*/ 94 w 94"/>
                  <a:gd name="T3" fmla="*/ 7 h 267"/>
                  <a:gd name="T4" fmla="*/ 71 w 94"/>
                  <a:gd name="T5" fmla="*/ 267 h 267"/>
                  <a:gd name="T6" fmla="*/ 3 w 94"/>
                  <a:gd name="T7" fmla="*/ 179 h 267"/>
                  <a:gd name="T8" fmla="*/ 19 w 94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67">
                    <a:moveTo>
                      <a:pt x="19" y="0"/>
                    </a:moveTo>
                    <a:lnTo>
                      <a:pt x="94" y="7"/>
                    </a:lnTo>
                    <a:lnTo>
                      <a:pt x="71" y="267"/>
                    </a:lnTo>
                    <a:cubicBezTo>
                      <a:pt x="29" y="253"/>
                      <a:pt x="0" y="218"/>
                      <a:pt x="3" y="179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199">
                <a:extLst>
                  <a:ext uri="{FF2B5EF4-FFF2-40B4-BE49-F238E27FC236}">
                    <a16:creationId xmlns:a16="http://schemas.microsoft.com/office/drawing/2014/main" id="{5132377E-4AE8-4BC1-9552-E2B6811DF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0937" y="1370318"/>
                <a:ext cx="115888" cy="153988"/>
              </a:xfrm>
              <a:custGeom>
                <a:avLst/>
                <a:gdLst>
                  <a:gd name="T0" fmla="*/ 168 w 228"/>
                  <a:gd name="T1" fmla="*/ 298 h 301"/>
                  <a:gd name="T2" fmla="*/ 6 w 228"/>
                  <a:gd name="T3" fmla="*/ 124 h 301"/>
                  <a:gd name="T4" fmla="*/ 89 w 228"/>
                  <a:gd name="T5" fmla="*/ 0 h 301"/>
                  <a:gd name="T6" fmla="*/ 80 w 228"/>
                  <a:gd name="T7" fmla="*/ 107 h 301"/>
                  <a:gd name="T8" fmla="*/ 192 w 228"/>
                  <a:gd name="T9" fmla="*/ 221 h 301"/>
                  <a:gd name="T10" fmla="*/ 220 w 228"/>
                  <a:gd name="T11" fmla="*/ 272 h 301"/>
                  <a:gd name="T12" fmla="*/ 168 w 228"/>
                  <a:gd name="T13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01">
                    <a:moveTo>
                      <a:pt x="168" y="298"/>
                    </a:moveTo>
                    <a:cubicBezTo>
                      <a:pt x="70" y="281"/>
                      <a:pt x="0" y="194"/>
                      <a:pt x="6" y="124"/>
                    </a:cubicBezTo>
                    <a:cubicBezTo>
                      <a:pt x="12" y="54"/>
                      <a:pt x="46" y="24"/>
                      <a:pt x="89" y="0"/>
                    </a:cubicBezTo>
                    <a:cubicBezTo>
                      <a:pt x="103" y="45"/>
                      <a:pt x="84" y="62"/>
                      <a:pt x="80" y="107"/>
                    </a:cubicBezTo>
                    <a:cubicBezTo>
                      <a:pt x="76" y="159"/>
                      <a:pt x="129" y="215"/>
                      <a:pt x="192" y="221"/>
                    </a:cubicBezTo>
                    <a:cubicBezTo>
                      <a:pt x="216" y="224"/>
                      <a:pt x="228" y="246"/>
                      <a:pt x="220" y="272"/>
                    </a:cubicBezTo>
                    <a:cubicBezTo>
                      <a:pt x="213" y="299"/>
                      <a:pt x="197" y="301"/>
                      <a:pt x="168" y="298"/>
                    </a:cubicBez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200">
                <a:extLst>
                  <a:ext uri="{FF2B5EF4-FFF2-40B4-BE49-F238E27FC236}">
                    <a16:creationId xmlns:a16="http://schemas.microsoft.com/office/drawing/2014/main" id="{64006ACA-E3F2-4AF6-8890-019D16189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987" y="1175056"/>
                <a:ext cx="220663" cy="184150"/>
              </a:xfrm>
              <a:custGeom>
                <a:avLst/>
                <a:gdLst>
                  <a:gd name="T0" fmla="*/ 230 w 430"/>
                  <a:gd name="T1" fmla="*/ 10 h 359"/>
                  <a:gd name="T2" fmla="*/ 422 w 430"/>
                  <a:gd name="T3" fmla="*/ 198 h 359"/>
                  <a:gd name="T4" fmla="*/ 200 w 430"/>
                  <a:gd name="T5" fmla="*/ 349 h 359"/>
                  <a:gd name="T6" fmla="*/ 8 w 430"/>
                  <a:gd name="T7" fmla="*/ 161 h 359"/>
                  <a:gd name="T8" fmla="*/ 230 w 430"/>
                  <a:gd name="T9" fmla="*/ 1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59">
                    <a:moveTo>
                      <a:pt x="230" y="10"/>
                    </a:moveTo>
                    <a:cubicBezTo>
                      <a:pt x="344" y="20"/>
                      <a:pt x="430" y="104"/>
                      <a:pt x="422" y="198"/>
                    </a:cubicBezTo>
                    <a:cubicBezTo>
                      <a:pt x="414" y="291"/>
                      <a:pt x="314" y="359"/>
                      <a:pt x="200" y="349"/>
                    </a:cubicBezTo>
                    <a:cubicBezTo>
                      <a:pt x="86" y="339"/>
                      <a:pt x="0" y="255"/>
                      <a:pt x="8" y="161"/>
                    </a:cubicBezTo>
                    <a:cubicBezTo>
                      <a:pt x="17" y="68"/>
                      <a:pt x="116" y="0"/>
                      <a:pt x="230" y="10"/>
                    </a:cubicBezTo>
                    <a:close/>
                  </a:path>
                </a:pathLst>
              </a:custGeom>
              <a:solidFill>
                <a:srgbClr val="FFE2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201">
                <a:extLst>
                  <a:ext uri="{FF2B5EF4-FFF2-40B4-BE49-F238E27FC236}">
                    <a16:creationId xmlns:a16="http://schemas.microsoft.com/office/drawing/2014/main" id="{44DC24F1-3F85-46FF-B69A-BED3447C7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1099" y="1181406"/>
                <a:ext cx="200025" cy="166688"/>
              </a:xfrm>
              <a:custGeom>
                <a:avLst/>
                <a:gdLst>
                  <a:gd name="T0" fmla="*/ 209 w 391"/>
                  <a:gd name="T1" fmla="*/ 9 h 326"/>
                  <a:gd name="T2" fmla="*/ 384 w 391"/>
                  <a:gd name="T3" fmla="*/ 180 h 326"/>
                  <a:gd name="T4" fmla="*/ 182 w 391"/>
                  <a:gd name="T5" fmla="*/ 317 h 326"/>
                  <a:gd name="T6" fmla="*/ 7 w 391"/>
                  <a:gd name="T7" fmla="*/ 147 h 326"/>
                  <a:gd name="T8" fmla="*/ 209 w 391"/>
                  <a:gd name="T9" fmla="*/ 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26">
                    <a:moveTo>
                      <a:pt x="209" y="9"/>
                    </a:moveTo>
                    <a:cubicBezTo>
                      <a:pt x="313" y="18"/>
                      <a:pt x="391" y="95"/>
                      <a:pt x="384" y="180"/>
                    </a:cubicBezTo>
                    <a:cubicBezTo>
                      <a:pt x="376" y="265"/>
                      <a:pt x="286" y="326"/>
                      <a:pt x="182" y="317"/>
                    </a:cubicBezTo>
                    <a:cubicBezTo>
                      <a:pt x="78" y="308"/>
                      <a:pt x="0" y="232"/>
                      <a:pt x="7" y="147"/>
                    </a:cubicBezTo>
                    <a:cubicBezTo>
                      <a:pt x="15" y="62"/>
                      <a:pt x="105" y="0"/>
                      <a:pt x="209" y="9"/>
                    </a:cubicBezTo>
                    <a:close/>
                  </a:path>
                </a:pathLst>
              </a:cu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202">
                <a:extLst>
                  <a:ext uri="{FF2B5EF4-FFF2-40B4-BE49-F238E27FC236}">
                    <a16:creationId xmlns:a16="http://schemas.microsoft.com/office/drawing/2014/main" id="{8F94B58E-FBFF-420D-9517-96C7EF008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912" y="1192518"/>
                <a:ext cx="101600" cy="84138"/>
              </a:xfrm>
              <a:custGeom>
                <a:avLst/>
                <a:gdLst>
                  <a:gd name="T0" fmla="*/ 106 w 198"/>
                  <a:gd name="T1" fmla="*/ 5 h 166"/>
                  <a:gd name="T2" fmla="*/ 194 w 198"/>
                  <a:gd name="T3" fmla="*/ 91 h 166"/>
                  <a:gd name="T4" fmla="*/ 92 w 198"/>
                  <a:gd name="T5" fmla="*/ 161 h 166"/>
                  <a:gd name="T6" fmla="*/ 3 w 198"/>
                  <a:gd name="T7" fmla="*/ 75 h 166"/>
                  <a:gd name="T8" fmla="*/ 106 w 198"/>
                  <a:gd name="T9" fmla="*/ 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6">
                    <a:moveTo>
                      <a:pt x="106" y="5"/>
                    </a:moveTo>
                    <a:cubicBezTo>
                      <a:pt x="158" y="10"/>
                      <a:pt x="198" y="48"/>
                      <a:pt x="194" y="91"/>
                    </a:cubicBezTo>
                    <a:cubicBezTo>
                      <a:pt x="190" y="135"/>
                      <a:pt x="145" y="166"/>
                      <a:pt x="92" y="161"/>
                    </a:cubicBezTo>
                    <a:cubicBezTo>
                      <a:pt x="39" y="157"/>
                      <a:pt x="0" y="118"/>
                      <a:pt x="3" y="75"/>
                    </a:cubicBezTo>
                    <a:cubicBezTo>
                      <a:pt x="7" y="32"/>
                      <a:pt x="53" y="0"/>
                      <a:pt x="106" y="5"/>
                    </a:cubicBez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1" name="TextBox 5">
            <a:extLst>
              <a:ext uri="{FF2B5EF4-FFF2-40B4-BE49-F238E27FC236}">
                <a16:creationId xmlns:a16="http://schemas.microsoft.com/office/drawing/2014/main" id="{3EAB20AE-D625-4891-AFDE-BC378E4CB423}"/>
              </a:ext>
            </a:extLst>
          </p:cNvPr>
          <p:cNvSpPr txBox="1"/>
          <p:nvPr/>
        </p:nvSpPr>
        <p:spPr>
          <a:xfrm>
            <a:off x="6798993" y="4139200"/>
            <a:ext cx="15839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dirty="0"/>
              <a:t>BLUE MED FRA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F8F8122-BA5F-4663-951C-288E416F3693}"/>
              </a:ext>
            </a:extLst>
          </p:cNvPr>
          <p:cNvGrpSpPr/>
          <p:nvPr/>
        </p:nvGrpSpPr>
        <p:grpSpPr>
          <a:xfrm>
            <a:off x="3612137" y="1673726"/>
            <a:ext cx="2255838" cy="2433881"/>
            <a:chOff x="3612137" y="1673726"/>
            <a:chExt cx="2255838" cy="2433881"/>
          </a:xfrm>
        </p:grpSpPr>
        <p:sp>
          <p:nvSpPr>
            <p:cNvPr id="51" name="Rectangle 107">
              <a:extLst>
                <a:ext uri="{FF2B5EF4-FFF2-40B4-BE49-F238E27FC236}">
                  <a16:creationId xmlns:a16="http://schemas.microsoft.com/office/drawing/2014/main" id="{F326A317-C0BF-4BB7-BA32-6AAD990FF4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3612137" y="2140013"/>
              <a:ext cx="2255838" cy="19675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" name="Immagine 8" descr="Immagine che contiene testo, mappa&#10;&#10;Descrizione generata con affidabilità molto elevata">
              <a:extLst>
                <a:ext uri="{FF2B5EF4-FFF2-40B4-BE49-F238E27FC236}">
                  <a16:creationId xmlns:a16="http://schemas.microsoft.com/office/drawing/2014/main" id="{92E96BCF-A25D-4236-8806-CAEF6393B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1" t="6601" r="3815"/>
            <a:stretch/>
          </p:blipFill>
          <p:spPr>
            <a:xfrm rot="894706">
              <a:off x="3712629" y="2373375"/>
              <a:ext cx="2036265" cy="15527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3" name="Group 3">
              <a:extLst>
                <a:ext uri="{FF2B5EF4-FFF2-40B4-BE49-F238E27FC236}">
                  <a16:creationId xmlns:a16="http://schemas.microsoft.com/office/drawing/2014/main" id="{0929A07A-5A0C-4CA4-A0EC-A5F5A295BC4E}"/>
                </a:ext>
              </a:extLst>
            </p:cNvPr>
            <p:cNvGrpSpPr/>
            <p:nvPr/>
          </p:nvGrpSpPr>
          <p:grpSpPr>
            <a:xfrm>
              <a:off x="4001449" y="1673726"/>
              <a:ext cx="343876" cy="973757"/>
              <a:chOff x="6077951" y="2132095"/>
              <a:chExt cx="343876" cy="973757"/>
            </a:xfrm>
          </p:grpSpPr>
          <p:sp>
            <p:nvSpPr>
              <p:cNvPr id="54" name="Freeform: Shape 114">
                <a:extLst>
                  <a:ext uri="{FF2B5EF4-FFF2-40B4-BE49-F238E27FC236}">
                    <a16:creationId xmlns:a16="http://schemas.microsoft.com/office/drawing/2014/main" id="{E6E8B70E-0CAF-448D-B9E0-54401141461A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077951" y="2641028"/>
                <a:ext cx="300703" cy="464824"/>
              </a:xfrm>
              <a:custGeom>
                <a:avLst/>
                <a:gdLst>
                  <a:gd name="connsiteX0" fmla="*/ 29 w 300703"/>
                  <a:gd name="connsiteY0" fmla="*/ 0 h 464824"/>
                  <a:gd name="connsiteX1" fmla="*/ 38050 w 300703"/>
                  <a:gd name="connsiteY1" fmla="*/ 0 h 464824"/>
                  <a:gd name="connsiteX2" fmla="*/ 89469 w 300703"/>
                  <a:gd name="connsiteY2" fmla="*/ 113672 h 464824"/>
                  <a:gd name="connsiteX3" fmla="*/ 238070 w 300703"/>
                  <a:gd name="connsiteY3" fmla="*/ 159321 h 464824"/>
                  <a:gd name="connsiteX4" fmla="*/ 215960 w 300703"/>
                  <a:gd name="connsiteY4" fmla="*/ 268057 h 464824"/>
                  <a:gd name="connsiteX5" fmla="*/ 223159 w 300703"/>
                  <a:gd name="connsiteY5" fmla="*/ 283958 h 464824"/>
                  <a:gd name="connsiteX6" fmla="*/ 294117 w 300703"/>
                  <a:gd name="connsiteY6" fmla="*/ 330119 h 464824"/>
                  <a:gd name="connsiteX7" fmla="*/ 232928 w 300703"/>
                  <a:gd name="connsiteY7" fmla="*/ 453218 h 464824"/>
                  <a:gd name="connsiteX8" fmla="*/ 99753 w 300703"/>
                  <a:gd name="connsiteY8" fmla="*/ 418340 h 464824"/>
                  <a:gd name="connsiteX9" fmla="*/ 111579 w 300703"/>
                  <a:gd name="connsiteY9" fmla="*/ 334736 h 464824"/>
                  <a:gd name="connsiteX10" fmla="*/ 104381 w 300703"/>
                  <a:gd name="connsiteY10" fmla="*/ 318835 h 464824"/>
                  <a:gd name="connsiteX11" fmla="*/ 7713 w 300703"/>
                  <a:gd name="connsiteY11" fmla="*/ 263441 h 464824"/>
                  <a:gd name="connsiteX12" fmla="*/ 58104 w 300703"/>
                  <a:gd name="connsiteY12" fmla="*/ 129572 h 464824"/>
                  <a:gd name="connsiteX13" fmla="*/ 0 w 300703"/>
                  <a:gd name="connsiteY13" fmla="*/ 2371 h 4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03" h="464824">
                    <a:moveTo>
                      <a:pt x="29" y="0"/>
                    </a:moveTo>
                    <a:lnTo>
                      <a:pt x="38050" y="0"/>
                    </a:lnTo>
                    <a:lnTo>
                      <a:pt x="89469" y="113672"/>
                    </a:lnTo>
                    <a:cubicBezTo>
                      <a:pt x="150658" y="90591"/>
                      <a:pt x="215446" y="110082"/>
                      <a:pt x="238070" y="159321"/>
                    </a:cubicBezTo>
                    <a:cubicBezTo>
                      <a:pt x="254010" y="194199"/>
                      <a:pt x="244240" y="236257"/>
                      <a:pt x="215960" y="268057"/>
                    </a:cubicBezTo>
                    <a:lnTo>
                      <a:pt x="223159" y="283958"/>
                    </a:lnTo>
                    <a:cubicBezTo>
                      <a:pt x="255038" y="287035"/>
                      <a:pt x="281776" y="303448"/>
                      <a:pt x="294117" y="330119"/>
                    </a:cubicBezTo>
                    <a:cubicBezTo>
                      <a:pt x="314170" y="373717"/>
                      <a:pt x="286918" y="429111"/>
                      <a:pt x="232928" y="453218"/>
                    </a:cubicBezTo>
                    <a:cubicBezTo>
                      <a:pt x="179452" y="477837"/>
                      <a:pt x="119806" y="461937"/>
                      <a:pt x="99753" y="418340"/>
                    </a:cubicBezTo>
                    <a:cubicBezTo>
                      <a:pt x="87927" y="391156"/>
                      <a:pt x="93068" y="360381"/>
                      <a:pt x="111579" y="334736"/>
                    </a:cubicBezTo>
                    <a:lnTo>
                      <a:pt x="104381" y="318835"/>
                    </a:lnTo>
                    <a:cubicBezTo>
                      <a:pt x="61703" y="318835"/>
                      <a:pt x="23653" y="298832"/>
                      <a:pt x="7713" y="263441"/>
                    </a:cubicBezTo>
                    <a:cubicBezTo>
                      <a:pt x="-12855" y="217792"/>
                      <a:pt x="9255" y="161885"/>
                      <a:pt x="58104" y="129572"/>
                    </a:cubicBezTo>
                    <a:lnTo>
                      <a:pt x="0" y="2371"/>
                    </a:lnTo>
                    <a:close/>
                  </a:path>
                </a:pathLst>
              </a:custGeom>
              <a:gradFill>
                <a:gsLst>
                  <a:gs pos="0">
                    <a:sysClr val="windowText" lastClr="000000"/>
                  </a:gs>
                  <a:gs pos="100000">
                    <a:sysClr val="windowText" lastClr="000000">
                      <a:alpha val="0"/>
                    </a:sys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: Shape 115">
                <a:extLst>
                  <a:ext uri="{FF2B5EF4-FFF2-40B4-BE49-F238E27FC236}">
                    <a16:creationId xmlns:a16="http://schemas.microsoft.com/office/drawing/2014/main" id="{269249CA-014D-4F5A-AA34-258D72596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172877" y="2390719"/>
                <a:ext cx="55163" cy="227357"/>
              </a:xfrm>
              <a:custGeom>
                <a:avLst/>
                <a:gdLst>
                  <a:gd name="connsiteX0" fmla="*/ 20179 w 55163"/>
                  <a:gd name="connsiteY0" fmla="*/ 0 h 227357"/>
                  <a:gd name="connsiteX1" fmla="*/ 55163 w 55163"/>
                  <a:gd name="connsiteY1" fmla="*/ 3085 h 227357"/>
                  <a:gd name="connsiteX2" fmla="*/ 35756 w 55163"/>
                  <a:gd name="connsiteY2" fmla="*/ 227357 h 227357"/>
                  <a:gd name="connsiteX3" fmla="*/ 0 w 55163"/>
                  <a:gd name="connsiteY3" fmla="*/ 227357 h 22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63" h="227357">
                    <a:moveTo>
                      <a:pt x="20179" y="0"/>
                    </a:moveTo>
                    <a:lnTo>
                      <a:pt x="55163" y="3085"/>
                    </a:lnTo>
                    <a:lnTo>
                      <a:pt x="35756" y="227357"/>
                    </a:lnTo>
                    <a:lnTo>
                      <a:pt x="0" y="22735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: Shape 116">
                <a:extLst>
                  <a:ext uri="{FF2B5EF4-FFF2-40B4-BE49-F238E27FC236}">
                    <a16:creationId xmlns:a16="http://schemas.microsoft.com/office/drawing/2014/main" id="{5AE06596-EC24-48D0-B302-993097655D98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182298" y="2391039"/>
                <a:ext cx="26650" cy="225769"/>
              </a:xfrm>
              <a:custGeom>
                <a:avLst/>
                <a:gdLst>
                  <a:gd name="connsiteX0" fmla="*/ 19521 w 26650"/>
                  <a:gd name="connsiteY0" fmla="*/ 0 h 225769"/>
                  <a:gd name="connsiteX1" fmla="*/ 26650 w 26650"/>
                  <a:gd name="connsiteY1" fmla="*/ 511 h 225769"/>
                  <a:gd name="connsiteX2" fmla="*/ 7173 w 26650"/>
                  <a:gd name="connsiteY2" fmla="*/ 225769 h 225769"/>
                  <a:gd name="connsiteX3" fmla="*/ 0 w 26650"/>
                  <a:gd name="connsiteY3" fmla="*/ 225769 h 22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50" h="225769">
                    <a:moveTo>
                      <a:pt x="19521" y="0"/>
                    </a:moveTo>
                    <a:lnTo>
                      <a:pt x="26650" y="511"/>
                    </a:lnTo>
                    <a:lnTo>
                      <a:pt x="7173" y="225769"/>
                    </a:lnTo>
                    <a:lnTo>
                      <a:pt x="0" y="2257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194">
                <a:extLst>
                  <a:ext uri="{FF2B5EF4-FFF2-40B4-BE49-F238E27FC236}">
                    <a16:creationId xmlns:a16="http://schemas.microsoft.com/office/drawing/2014/main" id="{DB03EB21-25FC-4C89-A5F4-744D3892B10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118995" y="2283621"/>
                <a:ext cx="260350" cy="217488"/>
              </a:xfrm>
              <a:custGeom>
                <a:avLst/>
                <a:gdLst>
                  <a:gd name="T0" fmla="*/ 272 w 509"/>
                  <a:gd name="T1" fmla="*/ 12 h 424"/>
                  <a:gd name="T2" fmla="*/ 500 w 509"/>
                  <a:gd name="T3" fmla="*/ 234 h 424"/>
                  <a:gd name="T4" fmla="*/ 237 w 509"/>
                  <a:gd name="T5" fmla="*/ 412 h 424"/>
                  <a:gd name="T6" fmla="*/ 10 w 509"/>
                  <a:gd name="T7" fmla="*/ 191 h 424"/>
                  <a:gd name="T8" fmla="*/ 272 w 509"/>
                  <a:gd name="T9" fmla="*/ 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9" h="424">
                    <a:moveTo>
                      <a:pt x="272" y="12"/>
                    </a:moveTo>
                    <a:cubicBezTo>
                      <a:pt x="407" y="24"/>
                      <a:pt x="509" y="123"/>
                      <a:pt x="500" y="234"/>
                    </a:cubicBezTo>
                    <a:cubicBezTo>
                      <a:pt x="490" y="344"/>
                      <a:pt x="372" y="424"/>
                      <a:pt x="237" y="412"/>
                    </a:cubicBezTo>
                    <a:cubicBezTo>
                      <a:pt x="102" y="400"/>
                      <a:pt x="0" y="301"/>
                      <a:pt x="10" y="191"/>
                    </a:cubicBezTo>
                    <a:cubicBezTo>
                      <a:pt x="20" y="80"/>
                      <a:pt x="137" y="0"/>
                      <a:pt x="272" y="12"/>
                    </a:cubicBezTo>
                    <a:close/>
                  </a:path>
                </a:pathLst>
              </a:custGeom>
              <a:solidFill>
                <a:srgbClr val="B1DB1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95">
                <a:extLst>
                  <a:ext uri="{FF2B5EF4-FFF2-40B4-BE49-F238E27FC236}">
                    <a16:creationId xmlns:a16="http://schemas.microsoft.com/office/drawing/2014/main" id="{62B31D2A-95B6-4B91-910A-29DF6A88558C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129931" y="2287190"/>
                <a:ext cx="242888" cy="200025"/>
              </a:xfrm>
              <a:custGeom>
                <a:avLst/>
                <a:gdLst>
                  <a:gd name="T0" fmla="*/ 252 w 471"/>
                  <a:gd name="T1" fmla="*/ 11 h 392"/>
                  <a:gd name="T2" fmla="*/ 462 w 471"/>
                  <a:gd name="T3" fmla="*/ 216 h 392"/>
                  <a:gd name="T4" fmla="*/ 219 w 471"/>
                  <a:gd name="T5" fmla="*/ 381 h 392"/>
                  <a:gd name="T6" fmla="*/ 9 w 471"/>
                  <a:gd name="T7" fmla="*/ 176 h 392"/>
                  <a:gd name="T8" fmla="*/ 252 w 471"/>
                  <a:gd name="T9" fmla="*/ 1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392">
                    <a:moveTo>
                      <a:pt x="252" y="11"/>
                    </a:moveTo>
                    <a:cubicBezTo>
                      <a:pt x="377" y="22"/>
                      <a:pt x="471" y="114"/>
                      <a:pt x="462" y="216"/>
                    </a:cubicBezTo>
                    <a:cubicBezTo>
                      <a:pt x="453" y="318"/>
                      <a:pt x="345" y="392"/>
                      <a:pt x="219" y="381"/>
                    </a:cubicBezTo>
                    <a:cubicBezTo>
                      <a:pt x="94" y="370"/>
                      <a:pt x="0" y="279"/>
                      <a:pt x="9" y="176"/>
                    </a:cubicBezTo>
                    <a:cubicBezTo>
                      <a:pt x="18" y="74"/>
                      <a:pt x="127" y="0"/>
                      <a:pt x="252" y="11"/>
                    </a:cubicBezTo>
                    <a:close/>
                  </a:path>
                </a:pathLst>
              </a:custGeom>
              <a:solidFill>
                <a:srgbClr val="B1D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96">
                <a:extLst>
                  <a:ext uri="{FF2B5EF4-FFF2-40B4-BE49-F238E27FC236}">
                    <a16:creationId xmlns:a16="http://schemas.microsoft.com/office/drawing/2014/main" id="{0B0ABC60-1343-4937-9869-D9E65841EF47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02188" y="2261649"/>
                <a:ext cx="133350" cy="163513"/>
              </a:xfrm>
              <a:custGeom>
                <a:avLst/>
                <a:gdLst>
                  <a:gd name="T0" fmla="*/ 23 w 260"/>
                  <a:gd name="T1" fmla="*/ 0 h 318"/>
                  <a:gd name="T2" fmla="*/ 260 w 260"/>
                  <a:gd name="T3" fmla="*/ 21 h 318"/>
                  <a:gd name="T4" fmla="*/ 243 w 260"/>
                  <a:gd name="T5" fmla="*/ 225 h 318"/>
                  <a:gd name="T6" fmla="*/ 115 w 260"/>
                  <a:gd name="T7" fmla="*/ 312 h 318"/>
                  <a:gd name="T8" fmla="*/ 5 w 260"/>
                  <a:gd name="T9" fmla="*/ 204 h 318"/>
                  <a:gd name="T10" fmla="*/ 23 w 260"/>
                  <a:gd name="T1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0" h="318">
                    <a:moveTo>
                      <a:pt x="23" y="0"/>
                    </a:moveTo>
                    <a:lnTo>
                      <a:pt x="260" y="21"/>
                    </a:lnTo>
                    <a:lnTo>
                      <a:pt x="243" y="225"/>
                    </a:lnTo>
                    <a:cubicBezTo>
                      <a:pt x="238" y="279"/>
                      <a:pt x="181" y="318"/>
                      <a:pt x="115" y="312"/>
                    </a:cubicBezTo>
                    <a:cubicBezTo>
                      <a:pt x="50" y="306"/>
                      <a:pt x="0" y="258"/>
                      <a:pt x="5" y="204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1DB1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97">
                <a:extLst>
                  <a:ext uri="{FF2B5EF4-FFF2-40B4-BE49-F238E27FC236}">
                    <a16:creationId xmlns:a16="http://schemas.microsoft.com/office/drawing/2014/main" id="{179EBF80-040A-4C81-A95F-011C881A0ABB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09947" y="2272529"/>
                <a:ext cx="115888" cy="142875"/>
              </a:xfrm>
              <a:custGeom>
                <a:avLst/>
                <a:gdLst>
                  <a:gd name="T0" fmla="*/ 20 w 228"/>
                  <a:gd name="T1" fmla="*/ 0 h 278"/>
                  <a:gd name="T2" fmla="*/ 228 w 228"/>
                  <a:gd name="T3" fmla="*/ 18 h 278"/>
                  <a:gd name="T4" fmla="*/ 212 w 228"/>
                  <a:gd name="T5" fmla="*/ 197 h 278"/>
                  <a:gd name="T6" fmla="*/ 101 w 228"/>
                  <a:gd name="T7" fmla="*/ 273 h 278"/>
                  <a:gd name="T8" fmla="*/ 4 w 228"/>
                  <a:gd name="T9" fmla="*/ 179 h 278"/>
                  <a:gd name="T10" fmla="*/ 20 w 228"/>
                  <a:gd name="T1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278">
                    <a:moveTo>
                      <a:pt x="20" y="0"/>
                    </a:moveTo>
                    <a:lnTo>
                      <a:pt x="228" y="18"/>
                    </a:lnTo>
                    <a:lnTo>
                      <a:pt x="212" y="197"/>
                    </a:lnTo>
                    <a:cubicBezTo>
                      <a:pt x="208" y="244"/>
                      <a:pt x="158" y="278"/>
                      <a:pt x="101" y="273"/>
                    </a:cubicBezTo>
                    <a:cubicBezTo>
                      <a:pt x="43" y="268"/>
                      <a:pt x="0" y="226"/>
                      <a:pt x="4" y="179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1D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198">
                <a:extLst>
                  <a:ext uri="{FF2B5EF4-FFF2-40B4-BE49-F238E27FC236}">
                    <a16:creationId xmlns:a16="http://schemas.microsoft.com/office/drawing/2014/main" id="{AEDF5611-B7C6-47EF-99EA-B3B76ADBF6D6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11932" y="2263803"/>
                <a:ext cx="47625" cy="136525"/>
              </a:xfrm>
              <a:custGeom>
                <a:avLst/>
                <a:gdLst>
                  <a:gd name="T0" fmla="*/ 19 w 94"/>
                  <a:gd name="T1" fmla="*/ 0 h 267"/>
                  <a:gd name="T2" fmla="*/ 94 w 94"/>
                  <a:gd name="T3" fmla="*/ 7 h 267"/>
                  <a:gd name="T4" fmla="*/ 71 w 94"/>
                  <a:gd name="T5" fmla="*/ 267 h 267"/>
                  <a:gd name="T6" fmla="*/ 3 w 94"/>
                  <a:gd name="T7" fmla="*/ 179 h 267"/>
                  <a:gd name="T8" fmla="*/ 19 w 94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67">
                    <a:moveTo>
                      <a:pt x="19" y="0"/>
                    </a:moveTo>
                    <a:lnTo>
                      <a:pt x="94" y="7"/>
                    </a:lnTo>
                    <a:lnTo>
                      <a:pt x="71" y="267"/>
                    </a:lnTo>
                    <a:cubicBezTo>
                      <a:pt x="29" y="253"/>
                      <a:pt x="0" y="218"/>
                      <a:pt x="3" y="179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199">
                <a:extLst>
                  <a:ext uri="{FF2B5EF4-FFF2-40B4-BE49-F238E27FC236}">
                    <a16:creationId xmlns:a16="http://schemas.microsoft.com/office/drawing/2014/main" id="{D37017AB-3BF2-48F4-B9C4-F3F02C915D9E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137914" y="2302728"/>
                <a:ext cx="115888" cy="153988"/>
              </a:xfrm>
              <a:custGeom>
                <a:avLst/>
                <a:gdLst>
                  <a:gd name="T0" fmla="*/ 168 w 228"/>
                  <a:gd name="T1" fmla="*/ 298 h 301"/>
                  <a:gd name="T2" fmla="*/ 6 w 228"/>
                  <a:gd name="T3" fmla="*/ 124 h 301"/>
                  <a:gd name="T4" fmla="*/ 89 w 228"/>
                  <a:gd name="T5" fmla="*/ 0 h 301"/>
                  <a:gd name="T6" fmla="*/ 80 w 228"/>
                  <a:gd name="T7" fmla="*/ 107 h 301"/>
                  <a:gd name="T8" fmla="*/ 192 w 228"/>
                  <a:gd name="T9" fmla="*/ 221 h 301"/>
                  <a:gd name="T10" fmla="*/ 220 w 228"/>
                  <a:gd name="T11" fmla="*/ 272 h 301"/>
                  <a:gd name="T12" fmla="*/ 168 w 228"/>
                  <a:gd name="T13" fmla="*/ 29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301">
                    <a:moveTo>
                      <a:pt x="168" y="298"/>
                    </a:moveTo>
                    <a:cubicBezTo>
                      <a:pt x="70" y="281"/>
                      <a:pt x="0" y="194"/>
                      <a:pt x="6" y="124"/>
                    </a:cubicBezTo>
                    <a:cubicBezTo>
                      <a:pt x="12" y="54"/>
                      <a:pt x="46" y="24"/>
                      <a:pt x="89" y="0"/>
                    </a:cubicBezTo>
                    <a:cubicBezTo>
                      <a:pt x="103" y="45"/>
                      <a:pt x="84" y="62"/>
                      <a:pt x="80" y="107"/>
                    </a:cubicBezTo>
                    <a:cubicBezTo>
                      <a:pt x="76" y="159"/>
                      <a:pt x="129" y="215"/>
                      <a:pt x="192" y="221"/>
                    </a:cubicBezTo>
                    <a:cubicBezTo>
                      <a:pt x="216" y="224"/>
                      <a:pt x="228" y="246"/>
                      <a:pt x="220" y="272"/>
                    </a:cubicBezTo>
                    <a:cubicBezTo>
                      <a:pt x="213" y="299"/>
                      <a:pt x="197" y="301"/>
                      <a:pt x="168" y="298"/>
                    </a:cubicBez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00">
                <a:extLst>
                  <a:ext uri="{FF2B5EF4-FFF2-40B4-BE49-F238E27FC236}">
                    <a16:creationId xmlns:a16="http://schemas.microsoft.com/office/drawing/2014/main" id="{6E223368-607B-4406-AC1C-D276A40AF4D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01164" y="2132095"/>
                <a:ext cx="220663" cy="184150"/>
              </a:xfrm>
              <a:custGeom>
                <a:avLst/>
                <a:gdLst>
                  <a:gd name="T0" fmla="*/ 230 w 430"/>
                  <a:gd name="T1" fmla="*/ 10 h 359"/>
                  <a:gd name="T2" fmla="*/ 422 w 430"/>
                  <a:gd name="T3" fmla="*/ 198 h 359"/>
                  <a:gd name="T4" fmla="*/ 200 w 430"/>
                  <a:gd name="T5" fmla="*/ 349 h 359"/>
                  <a:gd name="T6" fmla="*/ 8 w 430"/>
                  <a:gd name="T7" fmla="*/ 161 h 359"/>
                  <a:gd name="T8" fmla="*/ 230 w 430"/>
                  <a:gd name="T9" fmla="*/ 1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59">
                    <a:moveTo>
                      <a:pt x="230" y="10"/>
                    </a:moveTo>
                    <a:cubicBezTo>
                      <a:pt x="344" y="20"/>
                      <a:pt x="430" y="104"/>
                      <a:pt x="422" y="198"/>
                    </a:cubicBezTo>
                    <a:cubicBezTo>
                      <a:pt x="414" y="291"/>
                      <a:pt x="314" y="359"/>
                      <a:pt x="200" y="349"/>
                    </a:cubicBezTo>
                    <a:cubicBezTo>
                      <a:pt x="86" y="339"/>
                      <a:pt x="0" y="255"/>
                      <a:pt x="8" y="161"/>
                    </a:cubicBezTo>
                    <a:cubicBezTo>
                      <a:pt x="17" y="68"/>
                      <a:pt x="116" y="0"/>
                      <a:pt x="230" y="10"/>
                    </a:cubicBezTo>
                    <a:close/>
                  </a:path>
                </a:pathLst>
              </a:custGeom>
              <a:solidFill>
                <a:srgbClr val="B1DB15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01">
                <a:extLst>
                  <a:ext uri="{FF2B5EF4-FFF2-40B4-BE49-F238E27FC236}">
                    <a16:creationId xmlns:a16="http://schemas.microsoft.com/office/drawing/2014/main" id="{D17D76A2-87E2-479C-A71F-09047790645F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12865" y="2138732"/>
                <a:ext cx="200025" cy="166688"/>
              </a:xfrm>
              <a:custGeom>
                <a:avLst/>
                <a:gdLst>
                  <a:gd name="T0" fmla="*/ 209 w 391"/>
                  <a:gd name="T1" fmla="*/ 9 h 326"/>
                  <a:gd name="T2" fmla="*/ 384 w 391"/>
                  <a:gd name="T3" fmla="*/ 180 h 326"/>
                  <a:gd name="T4" fmla="*/ 182 w 391"/>
                  <a:gd name="T5" fmla="*/ 317 h 326"/>
                  <a:gd name="T6" fmla="*/ 7 w 391"/>
                  <a:gd name="T7" fmla="*/ 147 h 326"/>
                  <a:gd name="T8" fmla="*/ 209 w 391"/>
                  <a:gd name="T9" fmla="*/ 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326">
                    <a:moveTo>
                      <a:pt x="209" y="9"/>
                    </a:moveTo>
                    <a:cubicBezTo>
                      <a:pt x="313" y="18"/>
                      <a:pt x="391" y="95"/>
                      <a:pt x="384" y="180"/>
                    </a:cubicBezTo>
                    <a:cubicBezTo>
                      <a:pt x="376" y="265"/>
                      <a:pt x="286" y="326"/>
                      <a:pt x="182" y="317"/>
                    </a:cubicBezTo>
                    <a:cubicBezTo>
                      <a:pt x="78" y="308"/>
                      <a:pt x="0" y="232"/>
                      <a:pt x="7" y="147"/>
                    </a:cubicBezTo>
                    <a:cubicBezTo>
                      <a:pt x="15" y="62"/>
                      <a:pt x="105" y="0"/>
                      <a:pt x="209" y="9"/>
                    </a:cubicBezTo>
                    <a:close/>
                  </a:path>
                </a:pathLst>
              </a:custGeom>
              <a:solidFill>
                <a:srgbClr val="B1DB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02">
                <a:extLst>
                  <a:ext uri="{FF2B5EF4-FFF2-40B4-BE49-F238E27FC236}">
                    <a16:creationId xmlns:a16="http://schemas.microsoft.com/office/drawing/2014/main" id="{7CF839AC-6A09-487F-87EB-716BADAD0CE7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245350" y="2144298"/>
                <a:ext cx="101600" cy="84138"/>
              </a:xfrm>
              <a:custGeom>
                <a:avLst/>
                <a:gdLst>
                  <a:gd name="T0" fmla="*/ 106 w 198"/>
                  <a:gd name="T1" fmla="*/ 5 h 166"/>
                  <a:gd name="T2" fmla="*/ 194 w 198"/>
                  <a:gd name="T3" fmla="*/ 91 h 166"/>
                  <a:gd name="T4" fmla="*/ 92 w 198"/>
                  <a:gd name="T5" fmla="*/ 161 h 166"/>
                  <a:gd name="T6" fmla="*/ 3 w 198"/>
                  <a:gd name="T7" fmla="*/ 75 h 166"/>
                  <a:gd name="T8" fmla="*/ 106 w 198"/>
                  <a:gd name="T9" fmla="*/ 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6">
                    <a:moveTo>
                      <a:pt x="106" y="5"/>
                    </a:moveTo>
                    <a:cubicBezTo>
                      <a:pt x="158" y="10"/>
                      <a:pt x="198" y="48"/>
                      <a:pt x="194" y="91"/>
                    </a:cubicBezTo>
                    <a:cubicBezTo>
                      <a:pt x="190" y="135"/>
                      <a:pt x="145" y="166"/>
                      <a:pt x="92" y="161"/>
                    </a:cubicBezTo>
                    <a:cubicBezTo>
                      <a:pt x="39" y="157"/>
                      <a:pt x="0" y="118"/>
                      <a:pt x="3" y="75"/>
                    </a:cubicBezTo>
                    <a:cubicBezTo>
                      <a:pt x="7" y="32"/>
                      <a:pt x="53" y="0"/>
                      <a:pt x="106" y="5"/>
                    </a:cubicBezTo>
                    <a:close/>
                  </a:path>
                </a:pathLst>
              </a:custGeom>
              <a:solidFill>
                <a:sysClr val="window" lastClr="FFFFFF">
                  <a:alpha val="34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F389787-EBF9-49CE-A9C0-EC159C7CFEC1}"/>
              </a:ext>
            </a:extLst>
          </p:cNvPr>
          <p:cNvGrpSpPr/>
          <p:nvPr/>
        </p:nvGrpSpPr>
        <p:grpSpPr>
          <a:xfrm rot="20060387">
            <a:off x="583882" y="2922152"/>
            <a:ext cx="1856078" cy="297668"/>
            <a:chOff x="-1355835" y="1896111"/>
            <a:chExt cx="1856078" cy="297668"/>
          </a:xfrm>
        </p:grpSpPr>
        <p:pic>
          <p:nvPicPr>
            <p:cNvPr id="66" name="Picture 6">
              <a:extLst>
                <a:ext uri="{FF2B5EF4-FFF2-40B4-BE49-F238E27FC236}">
                  <a16:creationId xmlns:a16="http://schemas.microsoft.com/office/drawing/2014/main" id="{B81C6CCB-643B-483D-8065-940AECAA8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835" y="1896111"/>
              <a:ext cx="307821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Ovale 6">
              <a:extLst>
                <a:ext uri="{FF2B5EF4-FFF2-40B4-BE49-F238E27FC236}">
                  <a16:creationId xmlns:a16="http://schemas.microsoft.com/office/drawing/2014/main" id="{7F09A128-2282-4D13-BC56-4D59A12EDB05}"/>
                </a:ext>
              </a:extLst>
            </p:cNvPr>
            <p:cNvSpPr txBox="1"/>
            <p:nvPr/>
          </p:nvSpPr>
          <p:spPr>
            <a:xfrm>
              <a:off x="-1065987" y="1919963"/>
              <a:ext cx="1566230" cy="2738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32" tIns="15232" rIns="15232" bIns="15232" numCol="1" spcCol="1269" anchor="ctr" anchorCtr="0">
              <a:noAutofit/>
            </a:bodyPr>
            <a:lstStyle/>
            <a:p>
              <a:pPr algn="ctr" defTabSz="1066267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t-IT" sz="1200" b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- 700,000 NM/per </a:t>
              </a:r>
              <a:r>
                <a:rPr lang="it-IT" sz="1200" b="1" kern="0" dirty="0" err="1">
                  <a:solidFill>
                    <a:srgbClr val="9BBB59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year</a:t>
              </a:r>
              <a:endParaRPr lang="en-US" sz="1200" b="1" kern="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1EB1C507-5B34-4EF8-9C9F-EEE4959856C4}"/>
              </a:ext>
            </a:extLst>
          </p:cNvPr>
          <p:cNvGrpSpPr/>
          <p:nvPr/>
        </p:nvGrpSpPr>
        <p:grpSpPr>
          <a:xfrm rot="983951">
            <a:off x="3596539" y="3452190"/>
            <a:ext cx="2107495" cy="297668"/>
            <a:chOff x="-1355835" y="1896111"/>
            <a:chExt cx="2107495" cy="297668"/>
          </a:xfrm>
        </p:grpSpPr>
        <p:pic>
          <p:nvPicPr>
            <p:cNvPr id="71" name="Picture 6">
              <a:extLst>
                <a:ext uri="{FF2B5EF4-FFF2-40B4-BE49-F238E27FC236}">
                  <a16:creationId xmlns:a16="http://schemas.microsoft.com/office/drawing/2014/main" id="{28DA6AFB-E3B7-42FC-AC75-BAA358F85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835" y="1896111"/>
              <a:ext cx="307821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e 6">
              <a:extLst>
                <a:ext uri="{FF2B5EF4-FFF2-40B4-BE49-F238E27FC236}">
                  <a16:creationId xmlns:a16="http://schemas.microsoft.com/office/drawing/2014/main" id="{2DA03215-589A-46D2-90E1-48252A761D99}"/>
                </a:ext>
              </a:extLst>
            </p:cNvPr>
            <p:cNvSpPr txBox="1"/>
            <p:nvPr/>
          </p:nvSpPr>
          <p:spPr>
            <a:xfrm>
              <a:off x="-1065987" y="1919963"/>
              <a:ext cx="1817647" cy="2738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32" tIns="15232" rIns="15232" bIns="15232" numCol="1" spcCol="1269" anchor="ctr" anchorCtr="0">
              <a:noAutofit/>
            </a:bodyPr>
            <a:lstStyle/>
            <a:p>
              <a:pPr algn="ctr" defTabSz="1066267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t-IT" sz="1200" b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- 1,100,000 NM/per </a:t>
              </a:r>
              <a:r>
                <a:rPr lang="it-IT" sz="1200" b="1" kern="0" dirty="0" err="1">
                  <a:solidFill>
                    <a:srgbClr val="9BBB59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year</a:t>
              </a:r>
              <a:endParaRPr lang="en-US" sz="1200" b="1" kern="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333F392D-3E51-481C-AD08-281906DBC689}"/>
              </a:ext>
            </a:extLst>
          </p:cNvPr>
          <p:cNvGrpSpPr/>
          <p:nvPr/>
        </p:nvGrpSpPr>
        <p:grpSpPr>
          <a:xfrm>
            <a:off x="6575359" y="2965392"/>
            <a:ext cx="2107495" cy="297668"/>
            <a:chOff x="-1355835" y="1896111"/>
            <a:chExt cx="2107495" cy="297668"/>
          </a:xfrm>
        </p:grpSpPr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CCA3D91B-053B-4C50-BEE4-9DCCB4DBC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835" y="1896111"/>
              <a:ext cx="307821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Ovale 6">
              <a:extLst>
                <a:ext uri="{FF2B5EF4-FFF2-40B4-BE49-F238E27FC236}">
                  <a16:creationId xmlns:a16="http://schemas.microsoft.com/office/drawing/2014/main" id="{CF2F107B-09C8-4D34-87B0-DF95CB22DD49}"/>
                </a:ext>
              </a:extLst>
            </p:cNvPr>
            <p:cNvSpPr txBox="1"/>
            <p:nvPr/>
          </p:nvSpPr>
          <p:spPr>
            <a:xfrm>
              <a:off x="-1065987" y="1919963"/>
              <a:ext cx="1817647" cy="2738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32" tIns="15232" rIns="15232" bIns="15232" numCol="1" spcCol="1269" anchor="ctr" anchorCtr="0">
              <a:noAutofit/>
            </a:bodyPr>
            <a:lstStyle/>
            <a:p>
              <a:pPr algn="ctr" defTabSz="1066267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t-IT" sz="1200" b="1" kern="0" dirty="0">
                  <a:solidFill>
                    <a:srgbClr val="9BBB59">
                      <a:lumMod val="50000"/>
                    </a:srgbClr>
                  </a:solidFill>
                  <a:latin typeface="Calibri"/>
                  <a:ea typeface="+mn-ea"/>
                  <a:cs typeface="+mn-cs"/>
                </a:rPr>
                <a:t>- 6,437,000 NM/in 2018</a:t>
              </a:r>
              <a:endParaRPr lang="en-US" sz="1200" b="1" kern="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8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367688" y="1346513"/>
            <a:ext cx="3406806" cy="1512168"/>
          </a:xfrm>
        </p:spPr>
        <p:txBody>
          <a:bodyPr>
            <a:noAutofit/>
          </a:bodyPr>
          <a:lstStyle/>
          <a:p>
            <a:pPr algn="just"/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Both the States and the ANSPs dimensions are taken into account for </a:t>
            </a:r>
            <a:r>
              <a:rPr lang="de-DE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each</a:t>
            </a:r>
            <a:r>
              <a:rPr lang="de-DE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domain (OPS, Tech, Safety etc.)</a:t>
            </a:r>
          </a:p>
          <a:p>
            <a:pPr algn="just"/>
            <a:endParaRPr lang="de-DE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747" r="36926" b="35581"/>
          <a:stretch/>
        </p:blipFill>
        <p:spPr bwMode="auto">
          <a:xfrm>
            <a:off x="332200" y="1315802"/>
            <a:ext cx="4617842" cy="337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2">
            <a:extLst>
              <a:ext uri="{FF2B5EF4-FFF2-40B4-BE49-F238E27FC236}">
                <a16:creationId xmlns:a16="http://schemas.microsoft.com/office/drawing/2014/main" id="{4E065A66-511D-4BC9-8C52-5FC0EC2AEBDC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example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5E8F230-9287-4094-A230-7FC0584F5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6" y="1275606"/>
            <a:ext cx="408467" cy="3561046"/>
          </a:xfrm>
          <a:prstGeom prst="rect">
            <a:avLst/>
          </a:prstGeom>
        </p:spPr>
      </p:pic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2E6954C-508D-4C80-A0C5-1EE7BE582DA6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728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"/>
          <p:cNvSpPr txBox="1">
            <a:spLocks/>
          </p:cNvSpPr>
          <p:nvPr/>
        </p:nvSpPr>
        <p:spPr>
          <a:xfrm>
            <a:off x="5868145" y="1276843"/>
            <a:ext cx="2916324" cy="3131345"/>
          </a:xfrm>
          <a:prstGeom prst="rect">
            <a:avLst/>
          </a:prstGeom>
        </p:spPr>
        <p:txBody>
          <a:bodyPr vert="horz" lIns="68580" tIns="34290" rIns="68580" bIns="3429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800" b="1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Short description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activity</a:t>
            </a:r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Qualitative Impact Assessment made by Experts</a:t>
            </a:r>
          </a:p>
          <a:p>
            <a:pPr algn="r"/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de-DE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</a:rPr>
              <a:t>Examples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</a:rPr>
              <a:t> from the FABs having this activity</a:t>
            </a:r>
          </a:p>
        </p:txBody>
      </p:sp>
      <p:sp>
        <p:nvSpPr>
          <p:cNvPr id="17" name="Pfeil nach links 6"/>
          <p:cNvSpPr/>
          <p:nvPr/>
        </p:nvSpPr>
        <p:spPr>
          <a:xfrm>
            <a:off x="5386482" y="1314136"/>
            <a:ext cx="594067" cy="286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8" name="Pfeil nach links 6"/>
          <p:cNvSpPr/>
          <p:nvPr/>
        </p:nvSpPr>
        <p:spPr>
          <a:xfrm>
            <a:off x="5382090" y="2340250"/>
            <a:ext cx="594067" cy="286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9" name="Pfeil nach links 6"/>
          <p:cNvSpPr/>
          <p:nvPr/>
        </p:nvSpPr>
        <p:spPr>
          <a:xfrm>
            <a:off x="5386482" y="3653107"/>
            <a:ext cx="594067" cy="286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5432" r="34465" b="10962"/>
          <a:stretch/>
        </p:blipFill>
        <p:spPr bwMode="auto">
          <a:xfrm>
            <a:off x="305526" y="1059582"/>
            <a:ext cx="4370417" cy="368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2">
            <a:extLst>
              <a:ext uri="{FF2B5EF4-FFF2-40B4-BE49-F238E27FC236}">
                <a16:creationId xmlns:a16="http://schemas.microsoft.com/office/drawing/2014/main" id="{7E183DE4-0E0B-4867-91A8-A8F0F2FDAA9C}"/>
              </a:ext>
            </a:extLst>
          </p:cNvPr>
          <p:cNvSpPr txBox="1">
            <a:spLocks/>
          </p:cNvSpPr>
          <p:nvPr/>
        </p:nvSpPr>
        <p:spPr>
          <a:xfrm>
            <a:off x="467544" y="411510"/>
            <a:ext cx="5791200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28" charset="-128"/>
                <a:cs typeface="+mn-cs"/>
              </a:rPr>
              <a:t>Example in detail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317179-7A1B-42F2-90C1-F5024234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6" y="1205935"/>
            <a:ext cx="408467" cy="3653305"/>
          </a:xfrm>
          <a:prstGeom prst="rect">
            <a:avLst/>
          </a:prstGeom>
        </p:spPr>
      </p:pic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8330EFD4-761A-4717-983B-284AD3E4AE76}"/>
              </a:ext>
            </a:extLst>
          </p:cNvPr>
          <p:cNvSpPr txBox="1">
            <a:spLocks/>
          </p:cNvSpPr>
          <p:nvPr/>
        </p:nvSpPr>
        <p:spPr>
          <a:xfrm>
            <a:off x="551955" y="4850271"/>
            <a:ext cx="7908477" cy="2417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May 14/15, 2019 – Research Workshop ‘Fragmentation in Air Traffic and its Impact on ATM Performance’, Budapest</a:t>
            </a:r>
          </a:p>
        </p:txBody>
      </p:sp>
    </p:spTree>
    <p:extLst>
      <p:ext uri="{BB962C8B-B14F-4D97-AF65-F5344CB8AC3E}">
        <p14:creationId xmlns:p14="http://schemas.microsoft.com/office/powerpoint/2010/main" val="3939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mposi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54FCBDE7C6B4086A79A630B91AC81" ma:contentTypeVersion="" ma:contentTypeDescription="Create a new document." ma:contentTypeScope="" ma:versionID="eb1ca4a7c59f982da92b3bc5cb6e6e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6AFFF7-E2F5-4FDD-BBC3-2989FB52404B}"/>
</file>

<file path=customXml/itemProps2.xml><?xml version="1.0" encoding="utf-8"?>
<ds:datastoreItem xmlns:ds="http://schemas.openxmlformats.org/officeDocument/2006/customXml" ds:itemID="{A02C69A2-2F5E-4829-8011-A1425246B0FC}"/>
</file>

<file path=customXml/itemProps3.xml><?xml version="1.0" encoding="utf-8"?>
<ds:datastoreItem xmlns:ds="http://schemas.openxmlformats.org/officeDocument/2006/customXml" ds:itemID="{D1BDE578-C255-40B3-8573-5710C8CEBB61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1943</TotalTime>
  <Words>1294</Words>
  <Application>Microsoft Office PowerPoint</Application>
  <PresentationFormat>Presentazione su schermo (16:9)</PresentationFormat>
  <Paragraphs>172</Paragraphs>
  <Slides>15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 Unicode MS</vt:lpstr>
      <vt:lpstr>ＭＳ Ｐゴシック</vt:lpstr>
      <vt:lpstr>Arial</vt:lpstr>
      <vt:lpstr>Calibri</vt:lpstr>
      <vt:lpstr>Lucida Sans</vt:lpstr>
      <vt:lpstr>Times New Roman</vt:lpstr>
      <vt:lpstr>Wingdings</vt:lpstr>
      <vt:lpstr>Essenziale</vt:lpstr>
      <vt:lpstr>fABs and                               ragmentation</vt:lpstr>
      <vt:lpstr>Introduction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Enav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Magliozzi Gioia;ENAV</dc:creator>
  <cp:keywords>InterFAB</cp:keywords>
  <cp:lastModifiedBy>Claudio Cannavicci</cp:lastModifiedBy>
  <cp:revision>108</cp:revision>
  <dcterms:created xsi:type="dcterms:W3CDTF">2019-03-06T12:08:27Z</dcterms:created>
  <dcterms:modified xsi:type="dcterms:W3CDTF">2019-05-13T10:21:40Z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0x01010020854FCBDE7C6B4086A79A630B91AC81</vt:lpwstr>
  </property>
</Properties>
</file>